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582156" y="847343"/>
            <a:ext cx="5610225" cy="6010910"/>
          </a:xfrm>
          <a:custGeom>
            <a:avLst/>
            <a:gdLst/>
            <a:ahLst/>
            <a:cxnLst/>
            <a:rect l="l" t="t" r="r" b="b"/>
            <a:pathLst>
              <a:path w="5610225" h="6010909">
                <a:moveTo>
                  <a:pt x="5609844" y="5983224"/>
                </a:moveTo>
                <a:lnTo>
                  <a:pt x="0" y="5983224"/>
                </a:lnTo>
                <a:lnTo>
                  <a:pt x="0" y="6010656"/>
                </a:lnTo>
                <a:lnTo>
                  <a:pt x="5609844" y="6010656"/>
                </a:lnTo>
                <a:lnTo>
                  <a:pt x="5609844" y="5983224"/>
                </a:lnTo>
                <a:close/>
              </a:path>
              <a:path w="5610225" h="6010909">
                <a:moveTo>
                  <a:pt x="5609844" y="0"/>
                </a:moveTo>
                <a:lnTo>
                  <a:pt x="0" y="0"/>
                </a:lnTo>
                <a:lnTo>
                  <a:pt x="0" y="5637276"/>
                </a:lnTo>
                <a:lnTo>
                  <a:pt x="5609844" y="5637276"/>
                </a:lnTo>
                <a:lnTo>
                  <a:pt x="5609844" y="0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582156" y="847343"/>
            <a:ext cx="5610225" cy="6010910"/>
          </a:xfrm>
          <a:custGeom>
            <a:avLst/>
            <a:gdLst/>
            <a:ahLst/>
            <a:cxnLst/>
            <a:rect l="l" t="t" r="r" b="b"/>
            <a:pathLst>
              <a:path w="5610225" h="6010909">
                <a:moveTo>
                  <a:pt x="0" y="6010656"/>
                </a:moveTo>
                <a:lnTo>
                  <a:pt x="5609844" y="6010656"/>
                </a:lnTo>
                <a:lnTo>
                  <a:pt x="5609844" y="0"/>
                </a:lnTo>
                <a:lnTo>
                  <a:pt x="0" y="0"/>
                </a:lnTo>
                <a:lnTo>
                  <a:pt x="0" y="6010656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70214" y="914222"/>
            <a:ext cx="1633854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0210" y="2459812"/>
            <a:ext cx="11371579" cy="3195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www.iiipicai.in/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ipprogram@icai.i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jpg"/><Relationship Id="rId5" Type="http://schemas.openxmlformats.org/officeDocument/2006/relationships/image" Target="../media/image2.png"/><Relationship Id="rId10" Type="http://schemas.openxmlformats.org/officeDocument/2006/relationships/image" Target="../media/image7.jpg"/><Relationship Id="rId4" Type="http://schemas.openxmlformats.org/officeDocument/2006/relationships/hyperlink" Target="https://app.iiipicai.in/regpayments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Objecti</a:t>
            </a:r>
            <a:r>
              <a:rPr spc="-30" dirty="0"/>
              <a:t>v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61784" y="1413128"/>
            <a:ext cx="4408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Good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Knowledge</a:t>
            </a:r>
            <a:r>
              <a:rPr sz="1800" b="1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about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Code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&amp; its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process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1784" y="1842896"/>
            <a:ext cx="4709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Brief Outline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the </a:t>
            </a:r>
            <a:r>
              <a:rPr sz="2400" b="1" i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Training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Program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50025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5" dirty="0"/>
              <a:t>IBC</a:t>
            </a:r>
            <a:r>
              <a:rPr dirty="0"/>
              <a:t> </a:t>
            </a:r>
            <a:r>
              <a:rPr spc="-5" dirty="0"/>
              <a:t>&amp; </a:t>
            </a:r>
            <a:r>
              <a:rPr spc="-20" dirty="0"/>
              <a:t>REGULATIONS:</a:t>
            </a:r>
            <a:r>
              <a:rPr spc="5" dirty="0"/>
              <a:t> </a:t>
            </a:r>
            <a:r>
              <a:rPr spc="-10" dirty="0"/>
              <a:t>Introduction</a:t>
            </a:r>
          </a:p>
          <a:p>
            <a:pPr marL="655002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10" dirty="0"/>
              <a:t>IBC</a:t>
            </a:r>
            <a:r>
              <a:rPr dirty="0"/>
              <a:t> </a:t>
            </a:r>
            <a:r>
              <a:rPr spc="-5" dirty="0"/>
              <a:t>&amp; </a:t>
            </a:r>
            <a:r>
              <a:rPr spc="-20" dirty="0"/>
              <a:t>REGULATIONS:</a:t>
            </a:r>
            <a:r>
              <a:rPr spc="5" dirty="0"/>
              <a:t> </a:t>
            </a:r>
            <a:r>
              <a:rPr spc="-10" dirty="0"/>
              <a:t>CIRP</a:t>
            </a:r>
          </a:p>
          <a:p>
            <a:pPr marL="6550025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10" dirty="0"/>
              <a:t>IBC</a:t>
            </a:r>
            <a:r>
              <a:rPr spc="10" dirty="0"/>
              <a:t> </a:t>
            </a:r>
            <a:r>
              <a:rPr spc="-5" dirty="0"/>
              <a:t>&amp;</a:t>
            </a:r>
            <a:r>
              <a:rPr spc="5" dirty="0"/>
              <a:t> </a:t>
            </a:r>
            <a:r>
              <a:rPr spc="-20" dirty="0"/>
              <a:t>REGULATIONS:</a:t>
            </a:r>
            <a:r>
              <a:rPr spc="15" dirty="0"/>
              <a:t> </a:t>
            </a:r>
            <a:r>
              <a:rPr spc="-5" dirty="0"/>
              <a:t>Liquidation</a:t>
            </a:r>
            <a:r>
              <a:rPr spc="5" dirty="0"/>
              <a:t> </a:t>
            </a:r>
            <a:r>
              <a:rPr spc="-5" dirty="0"/>
              <a:t>&amp;</a:t>
            </a:r>
            <a:r>
              <a:rPr spc="5" dirty="0"/>
              <a:t> </a:t>
            </a:r>
            <a:r>
              <a:rPr spc="-15" dirty="0"/>
              <a:t>Voluntary</a:t>
            </a:r>
            <a:r>
              <a:rPr spc="10" dirty="0"/>
              <a:t> </a:t>
            </a:r>
            <a:r>
              <a:rPr spc="-5" dirty="0"/>
              <a:t>Liquidation</a:t>
            </a:r>
          </a:p>
          <a:p>
            <a:pPr marL="6550025" marR="451484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10" dirty="0"/>
              <a:t>IBC</a:t>
            </a:r>
            <a:r>
              <a:rPr spc="15" dirty="0"/>
              <a:t> </a:t>
            </a:r>
            <a:r>
              <a:rPr spc="-5" dirty="0"/>
              <a:t>&amp;</a:t>
            </a:r>
            <a:r>
              <a:rPr spc="5" dirty="0"/>
              <a:t> </a:t>
            </a:r>
            <a:r>
              <a:rPr spc="-20" dirty="0"/>
              <a:t>REGULATIONS:</a:t>
            </a:r>
            <a:r>
              <a:rPr spc="20" dirty="0"/>
              <a:t> </a:t>
            </a:r>
            <a:r>
              <a:rPr spc="-10" dirty="0"/>
              <a:t>Resolution</a:t>
            </a:r>
            <a:r>
              <a:rPr spc="-5" dirty="0"/>
              <a:t> and</a:t>
            </a:r>
            <a:r>
              <a:rPr spc="15" dirty="0"/>
              <a:t> </a:t>
            </a:r>
            <a:r>
              <a:rPr spc="-10" dirty="0"/>
              <a:t>Bankruptcy</a:t>
            </a:r>
            <a:r>
              <a:rPr spc="50" dirty="0"/>
              <a:t> </a:t>
            </a:r>
            <a:r>
              <a:rPr spc="-10" dirty="0"/>
              <a:t>for </a:t>
            </a:r>
            <a:r>
              <a:rPr spc="-345" dirty="0"/>
              <a:t> </a:t>
            </a:r>
            <a:r>
              <a:rPr spc="-5" dirty="0"/>
              <a:t>Individual</a:t>
            </a:r>
            <a:r>
              <a:rPr spc="20" dirty="0"/>
              <a:t> </a:t>
            </a:r>
            <a:r>
              <a:rPr spc="-5" dirty="0"/>
              <a:t>&amp;</a:t>
            </a:r>
            <a:r>
              <a:rPr dirty="0"/>
              <a:t> </a:t>
            </a:r>
            <a:r>
              <a:rPr spc="-10" dirty="0"/>
              <a:t>Partnership</a:t>
            </a:r>
            <a:r>
              <a:rPr spc="35" dirty="0"/>
              <a:t> </a:t>
            </a:r>
            <a:r>
              <a:rPr spc="-5" dirty="0"/>
              <a:t>Firm</a:t>
            </a:r>
            <a:r>
              <a:rPr spc="5" dirty="0"/>
              <a:t> </a:t>
            </a:r>
            <a:r>
              <a:rPr spc="-10" dirty="0"/>
              <a:t>(Including</a:t>
            </a:r>
            <a:r>
              <a:rPr spc="35" dirty="0"/>
              <a:t> </a:t>
            </a:r>
            <a:r>
              <a:rPr spc="-10" dirty="0"/>
              <a:t>Personal </a:t>
            </a:r>
            <a:r>
              <a:rPr spc="-5" dirty="0"/>
              <a:t> </a:t>
            </a:r>
            <a:r>
              <a:rPr spc="-15" dirty="0"/>
              <a:t>Guarantors)</a:t>
            </a:r>
          </a:p>
          <a:p>
            <a:pPr marL="6550025" marR="5080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10" dirty="0"/>
              <a:t>IBC</a:t>
            </a:r>
            <a:r>
              <a:rPr spc="20" dirty="0"/>
              <a:t> </a:t>
            </a:r>
            <a:r>
              <a:rPr spc="-5" dirty="0"/>
              <a:t>&amp;</a:t>
            </a:r>
            <a:r>
              <a:rPr spc="10" dirty="0"/>
              <a:t> </a:t>
            </a:r>
            <a:r>
              <a:rPr spc="-20" dirty="0"/>
              <a:t>REGULATIONS:</a:t>
            </a:r>
            <a:r>
              <a:rPr spc="25" dirty="0"/>
              <a:t> </a:t>
            </a:r>
            <a:r>
              <a:rPr spc="-10" dirty="0"/>
              <a:t>Resolution</a:t>
            </a:r>
            <a:r>
              <a:rPr dirty="0"/>
              <a:t> </a:t>
            </a:r>
            <a:r>
              <a:rPr spc="-10" dirty="0"/>
              <a:t>Mechanism</a:t>
            </a:r>
            <a:r>
              <a:rPr spc="25" dirty="0"/>
              <a:t> </a:t>
            </a:r>
            <a:r>
              <a:rPr spc="-10" dirty="0"/>
              <a:t>for</a:t>
            </a:r>
            <a:r>
              <a:rPr spc="30" dirty="0"/>
              <a:t> </a:t>
            </a:r>
            <a:r>
              <a:rPr spc="-5" dirty="0"/>
              <a:t>Financial </a:t>
            </a:r>
            <a:r>
              <a:rPr spc="-350" dirty="0"/>
              <a:t> </a:t>
            </a:r>
            <a:r>
              <a:rPr spc="-5" dirty="0"/>
              <a:t>Service</a:t>
            </a:r>
            <a:r>
              <a:rPr dirty="0"/>
              <a:t> </a:t>
            </a:r>
            <a:r>
              <a:rPr spc="-10" dirty="0"/>
              <a:t>Provider</a:t>
            </a:r>
            <a:r>
              <a:rPr spc="15" dirty="0"/>
              <a:t> </a:t>
            </a:r>
            <a:r>
              <a:rPr spc="-10" dirty="0"/>
              <a:t>(FSP)</a:t>
            </a:r>
          </a:p>
          <a:p>
            <a:pPr marL="6550025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10" dirty="0"/>
              <a:t>Important</a:t>
            </a:r>
            <a:r>
              <a:rPr dirty="0"/>
              <a:t> </a:t>
            </a:r>
            <a:r>
              <a:rPr spc="-10" dirty="0"/>
              <a:t>Court</a:t>
            </a:r>
            <a:r>
              <a:rPr spc="2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IBBI</a:t>
            </a:r>
            <a:r>
              <a:rPr spc="-10" dirty="0"/>
              <a:t> </a:t>
            </a:r>
            <a:r>
              <a:rPr spc="-15" dirty="0"/>
              <a:t>Orders</a:t>
            </a:r>
          </a:p>
          <a:p>
            <a:pPr marL="6550025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5" dirty="0"/>
              <a:t>Indian</a:t>
            </a:r>
            <a:r>
              <a:rPr spc="10" dirty="0"/>
              <a:t> </a:t>
            </a:r>
            <a:r>
              <a:rPr spc="-10" dirty="0"/>
              <a:t>Contract</a:t>
            </a:r>
            <a:r>
              <a:rPr spc="10" dirty="0"/>
              <a:t> </a:t>
            </a:r>
            <a:r>
              <a:rPr spc="-5" dirty="0"/>
              <a:t>Act</a:t>
            </a:r>
            <a:r>
              <a:rPr dirty="0"/>
              <a:t> </a:t>
            </a:r>
            <a:r>
              <a:rPr spc="-5" dirty="0"/>
              <a:t>&amp; </a:t>
            </a:r>
            <a:r>
              <a:rPr spc="-10" dirty="0"/>
              <a:t>Other</a:t>
            </a:r>
            <a:r>
              <a:rPr spc="10" dirty="0"/>
              <a:t> </a:t>
            </a:r>
            <a:r>
              <a:rPr spc="-10" dirty="0"/>
              <a:t>Commercial</a:t>
            </a:r>
            <a:r>
              <a:rPr spc="10" dirty="0"/>
              <a:t> </a:t>
            </a:r>
            <a:r>
              <a:rPr spc="-10" dirty="0"/>
              <a:t>Laws</a:t>
            </a:r>
          </a:p>
          <a:p>
            <a:pPr marL="6550025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5" dirty="0"/>
              <a:t>Limitation</a:t>
            </a:r>
            <a:r>
              <a:rPr spc="-40" dirty="0"/>
              <a:t> </a:t>
            </a:r>
            <a:r>
              <a:rPr spc="-5" dirty="0"/>
              <a:t>Act</a:t>
            </a:r>
            <a:r>
              <a:rPr dirty="0"/>
              <a:t> </a:t>
            </a:r>
            <a:r>
              <a:rPr spc="-5" dirty="0"/>
              <a:t>&amp;</a:t>
            </a:r>
            <a:r>
              <a:rPr spc="-10" dirty="0"/>
              <a:t> Other</a:t>
            </a:r>
            <a:r>
              <a:rPr spc="10" dirty="0"/>
              <a:t> </a:t>
            </a:r>
            <a:r>
              <a:rPr spc="-5" dirty="0"/>
              <a:t>Securitization</a:t>
            </a:r>
            <a:r>
              <a:rPr spc="-15" dirty="0"/>
              <a:t> </a:t>
            </a:r>
            <a:r>
              <a:rPr spc="-10" dirty="0"/>
              <a:t>laws</a:t>
            </a:r>
          </a:p>
          <a:p>
            <a:pPr marL="6550025" indent="-287020">
              <a:lnSpc>
                <a:spcPct val="100000"/>
              </a:lnSpc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5" dirty="0"/>
              <a:t>Companies</a:t>
            </a:r>
            <a:r>
              <a:rPr spc="-10" dirty="0"/>
              <a:t> </a:t>
            </a:r>
            <a:r>
              <a:rPr dirty="0"/>
              <a:t>Act</a:t>
            </a:r>
            <a:r>
              <a:rPr spc="-20" dirty="0"/>
              <a:t> </a:t>
            </a:r>
            <a:r>
              <a:rPr spc="-10" dirty="0"/>
              <a:t>2013</a:t>
            </a:r>
          </a:p>
          <a:p>
            <a:pPr marL="655002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6550659" algn="l"/>
                <a:tab pos="6551295" algn="l"/>
              </a:tabLst>
            </a:pPr>
            <a:r>
              <a:rPr spc="-15" dirty="0"/>
              <a:t>Corporate</a:t>
            </a:r>
            <a:r>
              <a:rPr spc="20" dirty="0"/>
              <a:t> </a:t>
            </a:r>
            <a:r>
              <a:rPr spc="-5" dirty="0"/>
              <a:t>Finance</a:t>
            </a:r>
            <a:r>
              <a:rPr dirty="0"/>
              <a:t> </a:t>
            </a:r>
            <a:r>
              <a:rPr spc="-5" dirty="0"/>
              <a:t>&amp; Constitutional</a:t>
            </a:r>
            <a:r>
              <a:rPr spc="-10" dirty="0"/>
              <a:t> Remedies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-6350" y="853186"/>
            <a:ext cx="6595109" cy="1149985"/>
            <a:chOff x="-6350" y="853186"/>
            <a:chExt cx="6595109" cy="1149985"/>
          </a:xfrm>
        </p:grpSpPr>
        <p:sp>
          <p:nvSpPr>
            <p:cNvPr id="7" name="object 7"/>
            <p:cNvSpPr/>
            <p:nvPr/>
          </p:nvSpPr>
          <p:spPr>
            <a:xfrm>
              <a:off x="0" y="859536"/>
              <a:ext cx="6582409" cy="1137285"/>
            </a:xfrm>
            <a:custGeom>
              <a:avLst/>
              <a:gdLst/>
              <a:ahLst/>
              <a:cxnLst/>
              <a:rect l="l" t="t" r="r" b="b"/>
              <a:pathLst>
                <a:path w="6582409" h="1137285">
                  <a:moveTo>
                    <a:pt x="6582156" y="0"/>
                  </a:moveTo>
                  <a:lnTo>
                    <a:pt x="0" y="0"/>
                  </a:lnTo>
                  <a:lnTo>
                    <a:pt x="0" y="1136903"/>
                  </a:lnTo>
                  <a:lnTo>
                    <a:pt x="6582156" y="1136903"/>
                  </a:lnTo>
                  <a:lnTo>
                    <a:pt x="6582156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859536"/>
              <a:ext cx="6582409" cy="1137285"/>
            </a:xfrm>
            <a:custGeom>
              <a:avLst/>
              <a:gdLst/>
              <a:ahLst/>
              <a:cxnLst/>
              <a:rect l="l" t="t" r="r" b="b"/>
              <a:pathLst>
                <a:path w="6582409" h="1137285">
                  <a:moveTo>
                    <a:pt x="0" y="1136903"/>
                  </a:moveTo>
                  <a:lnTo>
                    <a:pt x="6582156" y="1136903"/>
                  </a:lnTo>
                  <a:lnTo>
                    <a:pt x="6582156" y="0"/>
                  </a:lnTo>
                  <a:lnTo>
                    <a:pt x="0" y="0"/>
                  </a:lnTo>
                  <a:lnTo>
                    <a:pt x="0" y="11369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75336" y="965403"/>
            <a:ext cx="60293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731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alibri"/>
                <a:cs typeface="Calibri"/>
              </a:rPr>
              <a:t>Limited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Insolvency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Examination 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Preparatory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Classroom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(Virtual)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Program</a:t>
            </a:r>
            <a:endParaRPr sz="2800" dirty="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9850" y="6478270"/>
            <a:ext cx="2480310" cy="386080"/>
            <a:chOff x="69850" y="6478270"/>
            <a:chExt cx="2480310" cy="386080"/>
          </a:xfrm>
        </p:grpSpPr>
        <p:sp>
          <p:nvSpPr>
            <p:cNvPr id="11" name="object 11"/>
            <p:cNvSpPr/>
            <p:nvPr/>
          </p:nvSpPr>
          <p:spPr>
            <a:xfrm>
              <a:off x="76200" y="6484620"/>
              <a:ext cx="2467610" cy="373380"/>
            </a:xfrm>
            <a:custGeom>
              <a:avLst/>
              <a:gdLst/>
              <a:ahLst/>
              <a:cxnLst/>
              <a:rect l="l" t="t" r="r" b="b"/>
              <a:pathLst>
                <a:path w="2467610" h="373379">
                  <a:moveTo>
                    <a:pt x="2467356" y="0"/>
                  </a:moveTo>
                  <a:lnTo>
                    <a:pt x="0" y="0"/>
                  </a:lnTo>
                  <a:lnTo>
                    <a:pt x="0" y="373379"/>
                  </a:lnTo>
                  <a:lnTo>
                    <a:pt x="2467356" y="373379"/>
                  </a:lnTo>
                  <a:lnTo>
                    <a:pt x="2467356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200" y="6484620"/>
              <a:ext cx="2467610" cy="373380"/>
            </a:xfrm>
            <a:custGeom>
              <a:avLst/>
              <a:gdLst/>
              <a:ahLst/>
              <a:cxnLst/>
              <a:rect l="l" t="t" r="r" b="b"/>
              <a:pathLst>
                <a:path w="2467610" h="373379">
                  <a:moveTo>
                    <a:pt x="0" y="373379"/>
                  </a:moveTo>
                  <a:lnTo>
                    <a:pt x="2467356" y="373379"/>
                  </a:lnTo>
                  <a:lnTo>
                    <a:pt x="2467356" y="0"/>
                  </a:lnTo>
                  <a:lnTo>
                    <a:pt x="0" y="0"/>
                  </a:lnTo>
                  <a:lnTo>
                    <a:pt x="0" y="373379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64337" y="6434124"/>
            <a:ext cx="189103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Email: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ipprogram@icai.in </a:t>
            </a:r>
            <a:r>
              <a:rPr sz="1400" b="1" spc="-30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Ph: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8178995141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79391" y="6458711"/>
            <a:ext cx="2235835" cy="387350"/>
          </a:xfrm>
          <a:prstGeom prst="rect">
            <a:avLst/>
          </a:prstGeom>
          <a:solidFill>
            <a:srgbClr val="FFF1CC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1440"/>
              </a:lnSpc>
            </a:pPr>
            <a:r>
              <a:rPr sz="1400" b="1" spc="-10" dirty="0">
                <a:latin typeface="Calibri"/>
                <a:cs typeface="Calibri"/>
              </a:rPr>
              <a:t>Website: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595"/>
              </a:lnSpc>
              <a:spcBef>
                <a:spcPts val="10"/>
              </a:spcBef>
            </a:pPr>
            <a:r>
              <a:rPr sz="1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MT"/>
                <a:cs typeface="Arial MT"/>
                <a:hlinkClick r:id="rId3"/>
              </a:rPr>
              <a:t>https://www.iiipicai.in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200" y="5689091"/>
            <a:ext cx="6443980" cy="276225"/>
          </a:xfrm>
          <a:prstGeom prst="rect">
            <a:avLst/>
          </a:prstGeom>
          <a:solidFill>
            <a:srgbClr val="FFF1CC"/>
          </a:solidFill>
          <a:ln w="12700">
            <a:solidFill>
              <a:srgbClr val="FFFF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600" b="1" spc="-15" dirty="0">
                <a:latin typeface="Calibri"/>
                <a:cs typeface="Calibri"/>
              </a:rPr>
              <a:t>Fee: </a:t>
            </a:r>
            <a:r>
              <a:rPr sz="1600" b="1" spc="-5" dirty="0">
                <a:latin typeface="Calibri"/>
                <a:cs typeface="Calibri"/>
              </a:rPr>
              <a:t>Rs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7,500/-</a:t>
            </a:r>
            <a:r>
              <a:rPr sz="1600" b="1" spc="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+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GST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|</a:t>
            </a:r>
            <a:r>
              <a:rPr sz="1600" b="1" spc="-10" dirty="0">
                <a:latin typeface="Calibri"/>
                <a:cs typeface="Calibri"/>
              </a:rPr>
              <a:t> Duration: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40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hours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00" y="6038088"/>
            <a:ext cx="6438900" cy="288290"/>
          </a:xfrm>
          <a:prstGeom prst="rect">
            <a:avLst/>
          </a:prstGeom>
          <a:solidFill>
            <a:srgbClr val="FFF1CC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49605">
              <a:lnSpc>
                <a:spcPts val="2105"/>
              </a:lnSpc>
            </a:pPr>
            <a:r>
              <a:rPr sz="1800" b="1" spc="-80" dirty="0">
                <a:latin typeface="Calibri"/>
                <a:cs typeface="Calibri"/>
              </a:rPr>
              <a:t>To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Register,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click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: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https://app.iiipicai.in/regpayments/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574281" y="6478270"/>
            <a:ext cx="5619750" cy="358775"/>
            <a:chOff x="6574281" y="6478270"/>
            <a:chExt cx="5619750" cy="358775"/>
          </a:xfrm>
        </p:grpSpPr>
        <p:sp>
          <p:nvSpPr>
            <p:cNvPr id="18" name="object 18"/>
            <p:cNvSpPr/>
            <p:nvPr/>
          </p:nvSpPr>
          <p:spPr>
            <a:xfrm>
              <a:off x="6580631" y="6484620"/>
              <a:ext cx="5607050" cy="346075"/>
            </a:xfrm>
            <a:custGeom>
              <a:avLst/>
              <a:gdLst/>
              <a:ahLst/>
              <a:cxnLst/>
              <a:rect l="l" t="t" r="r" b="b"/>
              <a:pathLst>
                <a:path w="5607050" h="346075">
                  <a:moveTo>
                    <a:pt x="5606796" y="0"/>
                  </a:moveTo>
                  <a:lnTo>
                    <a:pt x="0" y="0"/>
                  </a:lnTo>
                  <a:lnTo>
                    <a:pt x="0" y="345947"/>
                  </a:lnTo>
                  <a:lnTo>
                    <a:pt x="5606796" y="345947"/>
                  </a:lnTo>
                  <a:lnTo>
                    <a:pt x="5606796" y="0"/>
                  </a:lnTo>
                  <a:close/>
                </a:path>
              </a:pathLst>
            </a:custGeom>
            <a:solidFill>
              <a:srgbClr val="A9D1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80631" y="6484620"/>
              <a:ext cx="5607050" cy="346075"/>
            </a:xfrm>
            <a:custGeom>
              <a:avLst/>
              <a:gdLst/>
              <a:ahLst/>
              <a:cxnLst/>
              <a:rect l="l" t="t" r="r" b="b"/>
              <a:pathLst>
                <a:path w="5607050" h="346075">
                  <a:moveTo>
                    <a:pt x="0" y="345947"/>
                  </a:moveTo>
                  <a:lnTo>
                    <a:pt x="5606796" y="345947"/>
                  </a:lnTo>
                  <a:lnTo>
                    <a:pt x="5606796" y="0"/>
                  </a:lnTo>
                  <a:lnTo>
                    <a:pt x="0" y="0"/>
                  </a:lnTo>
                  <a:lnTo>
                    <a:pt x="0" y="34594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063867" y="6512153"/>
            <a:ext cx="46374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Last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date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to </a:t>
            </a:r>
            <a:r>
              <a:rPr sz="1600" b="1" spc="-15" dirty="0">
                <a:latin typeface="Calibri"/>
                <a:cs typeface="Calibri"/>
              </a:rPr>
              <a:t>Register: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One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day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prior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respective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batch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796285" y="0"/>
            <a:ext cx="9396095" cy="6864350"/>
            <a:chOff x="2796285" y="0"/>
            <a:chExt cx="9396095" cy="6864350"/>
          </a:xfrm>
        </p:grpSpPr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86727" y="0"/>
              <a:ext cx="5605272" cy="76352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802635" y="6358128"/>
              <a:ext cx="1217930" cy="500380"/>
            </a:xfrm>
            <a:custGeom>
              <a:avLst/>
              <a:gdLst/>
              <a:ahLst/>
              <a:cxnLst/>
              <a:rect l="l" t="t" r="r" b="b"/>
              <a:pathLst>
                <a:path w="1217929" h="500379">
                  <a:moveTo>
                    <a:pt x="608838" y="0"/>
                  </a:moveTo>
                  <a:lnTo>
                    <a:pt x="542490" y="1466"/>
                  </a:lnTo>
                  <a:lnTo>
                    <a:pt x="478214" y="5764"/>
                  </a:lnTo>
                  <a:lnTo>
                    <a:pt x="416381" y="12741"/>
                  </a:lnTo>
                  <a:lnTo>
                    <a:pt x="357361" y="22245"/>
                  </a:lnTo>
                  <a:lnTo>
                    <a:pt x="301526" y="34123"/>
                  </a:lnTo>
                  <a:lnTo>
                    <a:pt x="249247" y="48223"/>
                  </a:lnTo>
                  <a:lnTo>
                    <a:pt x="200895" y="64391"/>
                  </a:lnTo>
                  <a:lnTo>
                    <a:pt x="156841" y="82477"/>
                  </a:lnTo>
                  <a:lnTo>
                    <a:pt x="117457" y="102326"/>
                  </a:lnTo>
                  <a:lnTo>
                    <a:pt x="83114" y="123788"/>
                  </a:lnTo>
                  <a:lnTo>
                    <a:pt x="31034" y="170936"/>
                  </a:lnTo>
                  <a:lnTo>
                    <a:pt x="3572" y="222702"/>
                  </a:lnTo>
                  <a:lnTo>
                    <a:pt x="0" y="249936"/>
                  </a:lnTo>
                  <a:lnTo>
                    <a:pt x="3572" y="277169"/>
                  </a:lnTo>
                  <a:lnTo>
                    <a:pt x="31034" y="328935"/>
                  </a:lnTo>
                  <a:lnTo>
                    <a:pt x="83114" y="376083"/>
                  </a:lnTo>
                  <a:lnTo>
                    <a:pt x="117457" y="397545"/>
                  </a:lnTo>
                  <a:lnTo>
                    <a:pt x="156841" y="417394"/>
                  </a:lnTo>
                  <a:lnTo>
                    <a:pt x="200895" y="435480"/>
                  </a:lnTo>
                  <a:lnTo>
                    <a:pt x="249247" y="451648"/>
                  </a:lnTo>
                  <a:lnTo>
                    <a:pt x="301526" y="465748"/>
                  </a:lnTo>
                  <a:lnTo>
                    <a:pt x="357361" y="477626"/>
                  </a:lnTo>
                  <a:lnTo>
                    <a:pt x="416381" y="487130"/>
                  </a:lnTo>
                  <a:lnTo>
                    <a:pt x="478214" y="494107"/>
                  </a:lnTo>
                  <a:lnTo>
                    <a:pt x="542490" y="498405"/>
                  </a:lnTo>
                  <a:lnTo>
                    <a:pt x="608838" y="499872"/>
                  </a:lnTo>
                  <a:lnTo>
                    <a:pt x="675185" y="498405"/>
                  </a:lnTo>
                  <a:lnTo>
                    <a:pt x="739461" y="494107"/>
                  </a:lnTo>
                  <a:lnTo>
                    <a:pt x="801294" y="487130"/>
                  </a:lnTo>
                  <a:lnTo>
                    <a:pt x="860314" y="477626"/>
                  </a:lnTo>
                  <a:lnTo>
                    <a:pt x="916149" y="465748"/>
                  </a:lnTo>
                  <a:lnTo>
                    <a:pt x="968428" y="451648"/>
                  </a:lnTo>
                  <a:lnTo>
                    <a:pt x="1016780" y="435480"/>
                  </a:lnTo>
                  <a:lnTo>
                    <a:pt x="1060834" y="417394"/>
                  </a:lnTo>
                  <a:lnTo>
                    <a:pt x="1100218" y="397545"/>
                  </a:lnTo>
                  <a:lnTo>
                    <a:pt x="1134561" y="376083"/>
                  </a:lnTo>
                  <a:lnTo>
                    <a:pt x="1186641" y="328935"/>
                  </a:lnTo>
                  <a:lnTo>
                    <a:pt x="1214103" y="277169"/>
                  </a:lnTo>
                  <a:lnTo>
                    <a:pt x="1217676" y="249936"/>
                  </a:lnTo>
                  <a:lnTo>
                    <a:pt x="1214103" y="222702"/>
                  </a:lnTo>
                  <a:lnTo>
                    <a:pt x="1186641" y="170936"/>
                  </a:lnTo>
                  <a:lnTo>
                    <a:pt x="1134561" y="123788"/>
                  </a:lnTo>
                  <a:lnTo>
                    <a:pt x="1100218" y="102326"/>
                  </a:lnTo>
                  <a:lnTo>
                    <a:pt x="1060834" y="82477"/>
                  </a:lnTo>
                  <a:lnTo>
                    <a:pt x="1016780" y="64391"/>
                  </a:lnTo>
                  <a:lnTo>
                    <a:pt x="968428" y="48223"/>
                  </a:lnTo>
                  <a:lnTo>
                    <a:pt x="916149" y="34123"/>
                  </a:lnTo>
                  <a:lnTo>
                    <a:pt x="860314" y="22245"/>
                  </a:lnTo>
                  <a:lnTo>
                    <a:pt x="801294" y="12741"/>
                  </a:lnTo>
                  <a:lnTo>
                    <a:pt x="739461" y="5764"/>
                  </a:lnTo>
                  <a:lnTo>
                    <a:pt x="675185" y="1466"/>
                  </a:lnTo>
                  <a:lnTo>
                    <a:pt x="60883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02635" y="6358128"/>
              <a:ext cx="1217930" cy="500380"/>
            </a:xfrm>
            <a:custGeom>
              <a:avLst/>
              <a:gdLst/>
              <a:ahLst/>
              <a:cxnLst/>
              <a:rect l="l" t="t" r="r" b="b"/>
              <a:pathLst>
                <a:path w="1217929" h="500379">
                  <a:moveTo>
                    <a:pt x="0" y="249936"/>
                  </a:moveTo>
                  <a:lnTo>
                    <a:pt x="14040" y="196318"/>
                  </a:lnTo>
                  <a:lnTo>
                    <a:pt x="54183" y="146709"/>
                  </a:lnTo>
                  <a:lnTo>
                    <a:pt x="117457" y="102326"/>
                  </a:lnTo>
                  <a:lnTo>
                    <a:pt x="156841" y="82477"/>
                  </a:lnTo>
                  <a:lnTo>
                    <a:pt x="200895" y="64391"/>
                  </a:lnTo>
                  <a:lnTo>
                    <a:pt x="249247" y="48223"/>
                  </a:lnTo>
                  <a:lnTo>
                    <a:pt x="301526" y="34123"/>
                  </a:lnTo>
                  <a:lnTo>
                    <a:pt x="357361" y="22245"/>
                  </a:lnTo>
                  <a:lnTo>
                    <a:pt x="416381" y="12741"/>
                  </a:lnTo>
                  <a:lnTo>
                    <a:pt x="478214" y="5764"/>
                  </a:lnTo>
                  <a:lnTo>
                    <a:pt x="542490" y="1466"/>
                  </a:lnTo>
                  <a:lnTo>
                    <a:pt x="608838" y="0"/>
                  </a:lnTo>
                  <a:lnTo>
                    <a:pt x="675185" y="1466"/>
                  </a:lnTo>
                  <a:lnTo>
                    <a:pt x="739461" y="5764"/>
                  </a:lnTo>
                  <a:lnTo>
                    <a:pt x="801294" y="12741"/>
                  </a:lnTo>
                  <a:lnTo>
                    <a:pt x="860314" y="22245"/>
                  </a:lnTo>
                  <a:lnTo>
                    <a:pt x="916149" y="34123"/>
                  </a:lnTo>
                  <a:lnTo>
                    <a:pt x="968428" y="48223"/>
                  </a:lnTo>
                  <a:lnTo>
                    <a:pt x="1016780" y="64391"/>
                  </a:lnTo>
                  <a:lnTo>
                    <a:pt x="1060834" y="82477"/>
                  </a:lnTo>
                  <a:lnTo>
                    <a:pt x="1100218" y="102326"/>
                  </a:lnTo>
                  <a:lnTo>
                    <a:pt x="1134561" y="123788"/>
                  </a:lnTo>
                  <a:lnTo>
                    <a:pt x="1186641" y="170936"/>
                  </a:lnTo>
                  <a:lnTo>
                    <a:pt x="1214103" y="222702"/>
                  </a:lnTo>
                  <a:lnTo>
                    <a:pt x="1217676" y="249936"/>
                  </a:lnTo>
                  <a:lnTo>
                    <a:pt x="1214103" y="277169"/>
                  </a:lnTo>
                  <a:lnTo>
                    <a:pt x="1186641" y="328935"/>
                  </a:lnTo>
                  <a:lnTo>
                    <a:pt x="1134561" y="376083"/>
                  </a:lnTo>
                  <a:lnTo>
                    <a:pt x="1100218" y="397545"/>
                  </a:lnTo>
                  <a:lnTo>
                    <a:pt x="1060834" y="417394"/>
                  </a:lnTo>
                  <a:lnTo>
                    <a:pt x="1016780" y="435480"/>
                  </a:lnTo>
                  <a:lnTo>
                    <a:pt x="968428" y="451648"/>
                  </a:lnTo>
                  <a:lnTo>
                    <a:pt x="916149" y="465748"/>
                  </a:lnTo>
                  <a:lnTo>
                    <a:pt x="860314" y="477626"/>
                  </a:lnTo>
                  <a:lnTo>
                    <a:pt x="801294" y="487130"/>
                  </a:lnTo>
                  <a:lnTo>
                    <a:pt x="739461" y="494107"/>
                  </a:lnTo>
                  <a:lnTo>
                    <a:pt x="675185" y="498405"/>
                  </a:lnTo>
                  <a:lnTo>
                    <a:pt x="608838" y="499872"/>
                  </a:lnTo>
                  <a:lnTo>
                    <a:pt x="542490" y="498405"/>
                  </a:lnTo>
                  <a:lnTo>
                    <a:pt x="478214" y="494107"/>
                  </a:lnTo>
                  <a:lnTo>
                    <a:pt x="416381" y="487130"/>
                  </a:lnTo>
                  <a:lnTo>
                    <a:pt x="357361" y="477626"/>
                  </a:lnTo>
                  <a:lnTo>
                    <a:pt x="301526" y="465748"/>
                  </a:lnTo>
                  <a:lnTo>
                    <a:pt x="249247" y="451648"/>
                  </a:lnTo>
                  <a:lnTo>
                    <a:pt x="200895" y="435480"/>
                  </a:lnTo>
                  <a:lnTo>
                    <a:pt x="156841" y="417394"/>
                  </a:lnTo>
                  <a:lnTo>
                    <a:pt x="117457" y="397545"/>
                  </a:lnTo>
                  <a:lnTo>
                    <a:pt x="83114" y="376083"/>
                  </a:lnTo>
                  <a:lnTo>
                    <a:pt x="31034" y="328935"/>
                  </a:lnTo>
                  <a:lnTo>
                    <a:pt x="3572" y="277169"/>
                  </a:lnTo>
                  <a:lnTo>
                    <a:pt x="0" y="24993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17519" y="6324600"/>
              <a:ext cx="796290" cy="40156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55619" y="6536436"/>
              <a:ext cx="720090" cy="321561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44196" y="2048255"/>
            <a:ext cx="6448425" cy="1668404"/>
          </a:xfrm>
          <a:prstGeom prst="rect">
            <a:avLst/>
          </a:prstGeom>
          <a:solidFill>
            <a:srgbClr val="C5DFB4"/>
          </a:solidFill>
          <a:ln w="12700">
            <a:solidFill>
              <a:srgbClr val="FFFFFF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00" b="1" u="heavy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</a:t>
            </a:r>
            <a:r>
              <a:rPr sz="20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ee</a:t>
            </a:r>
            <a:r>
              <a:rPr sz="2000" b="1" u="heavy" spc="-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</a:t>
            </a:r>
            <a:r>
              <a:rPr sz="20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2000" b="1" u="heavy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y</a:t>
            </a:r>
            <a:r>
              <a:rPr sz="2000" b="1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</a:t>
            </a:r>
            <a:r>
              <a:rPr sz="20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0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</a:t>
            </a:r>
            <a:endParaRPr sz="2000" dirty="0">
              <a:latin typeface="Calibri"/>
              <a:cs typeface="Calibri"/>
            </a:endParaRPr>
          </a:p>
          <a:p>
            <a:pPr marL="50165" algn="ctr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Calibri"/>
                <a:cs typeface="Calibri"/>
              </a:rPr>
              <a:t>1</a:t>
            </a:r>
            <a:r>
              <a:rPr lang="en-US" sz="2000" b="1" dirty="0">
                <a:latin typeface="Calibri"/>
                <a:cs typeface="Calibri"/>
              </a:rPr>
              <a:t>9</a:t>
            </a:r>
            <a:r>
              <a:rPr lang="en-US" sz="2000" b="1" baseline="30000" dirty="0">
                <a:latin typeface="Calibri"/>
                <a:cs typeface="Calibri"/>
              </a:rPr>
              <a:t>th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to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2</a:t>
            </a:r>
            <a:r>
              <a:rPr lang="en-US" sz="2000" b="1" spc="-5" dirty="0">
                <a:latin typeface="Calibri"/>
                <a:cs typeface="Calibri"/>
              </a:rPr>
              <a:t>3</a:t>
            </a:r>
            <a:r>
              <a:rPr lang="en-US" sz="2000" b="1" spc="-5" baseline="30000" dirty="0">
                <a:latin typeface="Calibri"/>
                <a:cs typeface="Calibri"/>
              </a:rPr>
              <a:t>rd</a:t>
            </a:r>
            <a:r>
              <a:rPr lang="en-US" sz="2000" b="1" spc="-25" dirty="0">
                <a:latin typeface="Calibri"/>
                <a:cs typeface="Calibri"/>
              </a:rPr>
              <a:t>July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2022</a:t>
            </a:r>
            <a:endParaRPr lang="en-US" sz="2000" b="1" dirty="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509"/>
              </a:spcBef>
            </a:pPr>
            <a:r>
              <a:rPr lang="en-US" sz="2000" b="1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Weekend</a:t>
            </a:r>
            <a:r>
              <a:rPr lang="en-US" sz="2000" b="1" u="heavy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20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Batch</a:t>
            </a:r>
            <a:r>
              <a:rPr lang="en-US" sz="2000" b="1" u="heavy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20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(Fri</a:t>
            </a:r>
            <a:r>
              <a:rPr lang="en-US" sz="2000" b="1" u="heavy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&amp;</a:t>
            </a:r>
            <a:r>
              <a:rPr lang="en-US" sz="2000" b="1" u="heavy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20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Sat)</a:t>
            </a:r>
            <a:endParaRPr lang="en-US"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1" spc="-30" dirty="0">
                <a:latin typeface="Calibri"/>
                <a:cs typeface="Calibri"/>
              </a:rPr>
              <a:t>5</a:t>
            </a:r>
            <a:r>
              <a:rPr lang="en-US" sz="2000" b="1" spc="-30" baseline="30000" dirty="0">
                <a:latin typeface="Calibri"/>
                <a:cs typeface="Calibri"/>
              </a:rPr>
              <a:t>th </a:t>
            </a:r>
            <a:r>
              <a:rPr lang="en-US" sz="2000" b="1" dirty="0">
                <a:latin typeface="Calibri"/>
                <a:cs typeface="Calibri"/>
              </a:rPr>
              <a:t>August</a:t>
            </a:r>
            <a:r>
              <a:rPr lang="en-US" sz="2000" b="1" spc="-15" dirty="0">
                <a:latin typeface="Calibri"/>
                <a:cs typeface="Calibri"/>
              </a:rPr>
              <a:t> 2022 </a:t>
            </a:r>
            <a:r>
              <a:rPr lang="en-US" sz="2000" b="1" spc="-10" dirty="0">
                <a:latin typeface="Calibri"/>
                <a:cs typeface="Calibri"/>
              </a:rPr>
              <a:t>onwards </a:t>
            </a:r>
            <a:r>
              <a:rPr lang="en-US" sz="2000" b="1" dirty="0">
                <a:latin typeface="Calibri"/>
                <a:cs typeface="Calibri"/>
              </a:rPr>
              <a:t>(</a:t>
            </a:r>
            <a:r>
              <a:rPr lang="en-US" sz="2000" b="1" spc="-10" dirty="0">
                <a:latin typeface="Calibri"/>
                <a:cs typeface="Calibri"/>
              </a:rPr>
              <a:t> Over</a:t>
            </a:r>
            <a:r>
              <a:rPr lang="en-US" sz="2000" b="1" spc="5" dirty="0">
                <a:latin typeface="Calibri"/>
                <a:cs typeface="Calibri"/>
              </a:rPr>
              <a:t> </a:t>
            </a:r>
            <a:r>
              <a:rPr lang="en-US" sz="2000" b="1" dirty="0">
                <a:latin typeface="Calibri"/>
                <a:cs typeface="Calibri"/>
              </a:rPr>
              <a:t>5</a:t>
            </a:r>
            <a:r>
              <a:rPr lang="en-US" sz="2000" b="1" spc="-20" dirty="0">
                <a:latin typeface="Calibri"/>
                <a:cs typeface="Calibri"/>
              </a:rPr>
              <a:t> Weekends)</a:t>
            </a:r>
            <a:endParaRPr lang="en-US" sz="2000" dirty="0">
              <a:latin typeface="Calibri"/>
              <a:cs typeface="Calibri"/>
            </a:endParaRPr>
          </a:p>
          <a:p>
            <a:pPr marL="50165" algn="ctr">
              <a:lnSpc>
                <a:spcPct val="100000"/>
              </a:lnSpc>
              <a:spcBef>
                <a:spcPts val="5"/>
              </a:spcBef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66888" y="5765291"/>
            <a:ext cx="3027045" cy="3263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29845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235"/>
              </a:spcBef>
            </a:pPr>
            <a:r>
              <a:rPr sz="1600" b="1" spc="-10" dirty="0">
                <a:latin typeface="Calibri"/>
                <a:cs typeface="Calibri"/>
              </a:rPr>
              <a:t>Online </a:t>
            </a:r>
            <a:r>
              <a:rPr sz="1600" b="1" spc="-5" dirty="0">
                <a:latin typeface="Calibri"/>
                <a:cs typeface="Calibri"/>
              </a:rPr>
              <a:t>Study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Material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Available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21914" y="6365240"/>
            <a:ext cx="581025" cy="488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L</a:t>
            </a:r>
            <a:r>
              <a:rPr sz="1400" b="1" dirty="0">
                <a:latin typeface="Calibri"/>
                <a:cs typeface="Calibri"/>
              </a:rPr>
              <a:t>imited</a:t>
            </a:r>
            <a:endParaRPr sz="1400">
              <a:latin typeface="Calibri"/>
              <a:cs typeface="Calibri"/>
            </a:endParaRPr>
          </a:p>
          <a:p>
            <a:pPr marL="66040">
              <a:lnSpc>
                <a:spcPct val="100000"/>
              </a:lnSpc>
              <a:spcBef>
                <a:spcPts val="45"/>
              </a:spcBef>
            </a:pPr>
            <a:r>
              <a:rPr sz="1600" b="1" spc="-5" dirty="0">
                <a:latin typeface="Calibri"/>
                <a:cs typeface="Calibri"/>
              </a:rPr>
              <a:t>Seats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783069" y="6138417"/>
            <a:ext cx="5194300" cy="340360"/>
            <a:chOff x="6783069" y="6138417"/>
            <a:chExt cx="5194300" cy="340360"/>
          </a:xfrm>
        </p:grpSpPr>
        <p:sp>
          <p:nvSpPr>
            <p:cNvPr id="31" name="object 31"/>
            <p:cNvSpPr/>
            <p:nvPr/>
          </p:nvSpPr>
          <p:spPr>
            <a:xfrm>
              <a:off x="6789419" y="6144767"/>
              <a:ext cx="5181600" cy="327660"/>
            </a:xfrm>
            <a:custGeom>
              <a:avLst/>
              <a:gdLst/>
              <a:ahLst/>
              <a:cxnLst/>
              <a:rect l="l" t="t" r="r" b="b"/>
              <a:pathLst>
                <a:path w="5181600" h="327660">
                  <a:moveTo>
                    <a:pt x="5181600" y="0"/>
                  </a:moveTo>
                  <a:lnTo>
                    <a:pt x="0" y="0"/>
                  </a:lnTo>
                  <a:lnTo>
                    <a:pt x="0" y="327659"/>
                  </a:lnTo>
                  <a:lnTo>
                    <a:pt x="5181600" y="327659"/>
                  </a:lnTo>
                  <a:lnTo>
                    <a:pt x="518160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789419" y="6144767"/>
              <a:ext cx="5181600" cy="327660"/>
            </a:xfrm>
            <a:custGeom>
              <a:avLst/>
              <a:gdLst/>
              <a:ahLst/>
              <a:cxnLst/>
              <a:rect l="l" t="t" r="r" b="b"/>
              <a:pathLst>
                <a:path w="5181600" h="327660">
                  <a:moveTo>
                    <a:pt x="0" y="327659"/>
                  </a:moveTo>
                  <a:lnTo>
                    <a:pt x="5181600" y="327659"/>
                  </a:lnTo>
                  <a:lnTo>
                    <a:pt x="5181600" y="0"/>
                  </a:lnTo>
                  <a:lnTo>
                    <a:pt x="0" y="0"/>
                  </a:lnTo>
                  <a:lnTo>
                    <a:pt x="0" y="327659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7178420" y="6144564"/>
            <a:ext cx="4403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ICAI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members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will</a:t>
            </a:r>
            <a:r>
              <a:rPr sz="1800" b="1" spc="-15" dirty="0">
                <a:latin typeface="Calibri"/>
                <a:cs typeface="Calibri"/>
              </a:rPr>
              <a:t> get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15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structured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CPE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hours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65277" y="3523488"/>
          <a:ext cx="6421755" cy="2016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7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320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2E528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43"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CA.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Durgesh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Kumar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Kabra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73380" marR="328930" indent="4584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Chairman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Insolvency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&amp;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502920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Bankruptcy</a:t>
                      </a:r>
                      <a:r>
                        <a:rPr sz="1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Code,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ICAI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2E528F"/>
                      </a:solidFill>
                      <a:prstDash val="solid"/>
                    </a:lnL>
                    <a:lnR w="12700">
                      <a:solidFill>
                        <a:srgbClr val="2E528F"/>
                      </a:solidFill>
                      <a:prstDash val="solid"/>
                    </a:lnR>
                    <a:lnT w="19050" cap="flat" cmpd="sng" algn="ctr">
                      <a:solidFill>
                        <a:srgbClr val="2E52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E528F"/>
                      </a:solidFill>
                      <a:prstDash val="solid"/>
                    </a:lnB>
                    <a:solidFill>
                      <a:srgbClr val="FAE4D5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CA.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Sripriya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Kumar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43535" marR="319405" indent="-29845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Vice-Chairperson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Committee on Insolvency &amp; </a:t>
                      </a:r>
                      <a:r>
                        <a:rPr sz="1000" b="1" spc="-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Bankruptcy</a:t>
                      </a:r>
                      <a:r>
                        <a:rPr sz="1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Code,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ICAI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2E528F"/>
                      </a:solidFill>
                      <a:prstDash val="solid"/>
                    </a:lnL>
                    <a:lnR w="12700">
                      <a:solidFill>
                        <a:srgbClr val="2E528F"/>
                      </a:solidFill>
                      <a:prstDash val="solid"/>
                    </a:lnR>
                    <a:lnT w="12700">
                      <a:solidFill>
                        <a:srgbClr val="2E528F"/>
                      </a:solidFill>
                      <a:prstDash val="solid"/>
                    </a:lnT>
                    <a:lnB w="12700">
                      <a:solidFill>
                        <a:srgbClr val="2E528F"/>
                      </a:solidFill>
                      <a:prstDash val="solid"/>
                    </a:lnB>
                    <a:solidFill>
                      <a:srgbClr val="FAE4D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Dr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Ashok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Haldia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Chairman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Indian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Institute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Insolvency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Professionals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ICAI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2E528F"/>
                      </a:solidFill>
                      <a:prstDash val="solid"/>
                    </a:lnL>
                    <a:lnR w="12700">
                      <a:solidFill>
                        <a:srgbClr val="2E528F"/>
                      </a:solidFill>
                      <a:prstDash val="solid"/>
                    </a:lnR>
                    <a:lnT w="12700">
                      <a:solidFill>
                        <a:srgbClr val="2E528F"/>
                      </a:solidFill>
                      <a:prstDash val="solid"/>
                    </a:lnT>
                    <a:lnB w="12700">
                      <a:solidFill>
                        <a:srgbClr val="2E528F"/>
                      </a:solidFill>
                      <a:prstDash val="solid"/>
                    </a:lnB>
                    <a:solidFill>
                      <a:srgbClr val="FA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5" name="object 35"/>
          <p:cNvGrpSpPr/>
          <p:nvPr/>
        </p:nvGrpSpPr>
        <p:grpSpPr>
          <a:xfrm>
            <a:off x="71627" y="3517391"/>
            <a:ext cx="6421120" cy="1333500"/>
            <a:chOff x="71627" y="3517391"/>
            <a:chExt cx="6421120" cy="1333500"/>
          </a:xfrm>
        </p:grpSpPr>
        <p:sp>
          <p:nvSpPr>
            <p:cNvPr id="36" name="object 36"/>
            <p:cNvSpPr/>
            <p:nvPr/>
          </p:nvSpPr>
          <p:spPr>
            <a:xfrm>
              <a:off x="71627" y="3523487"/>
              <a:ext cx="6421120" cy="1327785"/>
            </a:xfrm>
            <a:custGeom>
              <a:avLst/>
              <a:gdLst/>
              <a:ahLst/>
              <a:cxnLst/>
              <a:rect l="l" t="t" r="r" b="b"/>
              <a:pathLst>
                <a:path w="6421120" h="1327785">
                  <a:moveTo>
                    <a:pt x="6420612" y="0"/>
                  </a:moveTo>
                  <a:lnTo>
                    <a:pt x="0" y="0"/>
                  </a:lnTo>
                  <a:lnTo>
                    <a:pt x="0" y="1327404"/>
                  </a:lnTo>
                  <a:lnTo>
                    <a:pt x="6420612" y="1327404"/>
                  </a:lnTo>
                  <a:lnTo>
                    <a:pt x="6420612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35651" y="3517391"/>
              <a:ext cx="1187196" cy="1287779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1086611" y="12191"/>
            <a:ext cx="5494020" cy="763905"/>
          </a:xfrm>
          <a:custGeom>
            <a:avLst/>
            <a:gdLst/>
            <a:ahLst/>
            <a:cxnLst/>
            <a:rect l="l" t="t" r="r" b="b"/>
            <a:pathLst>
              <a:path w="5494020" h="763905">
                <a:moveTo>
                  <a:pt x="5494020" y="0"/>
                </a:moveTo>
                <a:lnTo>
                  <a:pt x="0" y="0"/>
                </a:lnTo>
                <a:lnTo>
                  <a:pt x="0" y="763523"/>
                </a:lnTo>
                <a:lnTo>
                  <a:pt x="5494020" y="763523"/>
                </a:lnTo>
                <a:lnTo>
                  <a:pt x="5494020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164742" y="0"/>
            <a:ext cx="44684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Committee </a:t>
            </a:r>
            <a:r>
              <a:rPr sz="1800" b="1" dirty="0">
                <a:latin typeface="Calibri"/>
                <a:cs typeface="Calibri"/>
              </a:rPr>
              <a:t>on </a:t>
            </a:r>
            <a:r>
              <a:rPr sz="1800" b="1" spc="-5" dirty="0">
                <a:latin typeface="Calibri"/>
                <a:cs typeface="Calibri"/>
              </a:rPr>
              <a:t>Insolvency </a:t>
            </a:r>
            <a:r>
              <a:rPr sz="1800" b="1" dirty="0">
                <a:latin typeface="Calibri"/>
                <a:cs typeface="Calibri"/>
              </a:rPr>
              <a:t>&amp; </a:t>
            </a:r>
            <a:r>
              <a:rPr sz="1800" b="1" spc="-5" dirty="0">
                <a:latin typeface="Calibri"/>
                <a:cs typeface="Calibri"/>
              </a:rPr>
              <a:t>Bankruptcy Code 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The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Institute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Chartered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Accountants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India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(Set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up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by</a:t>
            </a:r>
            <a:r>
              <a:rPr sz="1800" b="1" dirty="0">
                <a:latin typeface="Calibri"/>
                <a:cs typeface="Calibri"/>
              </a:rPr>
              <a:t> 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Act of</a:t>
            </a:r>
            <a:r>
              <a:rPr sz="1800" b="1" spc="-5" dirty="0">
                <a:latin typeface="Calibri"/>
                <a:cs typeface="Calibri"/>
              </a:rPr>
              <a:t> Parliament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0" name="object 4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191" y="16764"/>
            <a:ext cx="1080516" cy="763523"/>
          </a:xfrm>
          <a:prstGeom prst="rect">
            <a:avLst/>
          </a:prstGeom>
        </p:spPr>
      </p:pic>
      <p:grpSp>
        <p:nvGrpSpPr>
          <p:cNvPr id="41" name="object 41"/>
          <p:cNvGrpSpPr/>
          <p:nvPr/>
        </p:nvGrpSpPr>
        <p:grpSpPr>
          <a:xfrm>
            <a:off x="551687" y="3534155"/>
            <a:ext cx="3351529" cy="1264920"/>
            <a:chOff x="551687" y="3534155"/>
            <a:chExt cx="3351529" cy="1264920"/>
          </a:xfrm>
        </p:grpSpPr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70251" y="3539870"/>
              <a:ext cx="1132713" cy="1259204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51687" y="3534155"/>
              <a:ext cx="1348739" cy="126187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253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Objective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ipprogram@icai.in</dc:creator>
  <cp:lastModifiedBy>ipprogram@icai.in</cp:lastModifiedBy>
  <cp:revision>1</cp:revision>
  <dcterms:created xsi:type="dcterms:W3CDTF">2022-06-01T09:30:57Z</dcterms:created>
  <dcterms:modified xsi:type="dcterms:W3CDTF">2022-06-01T09:39:24Z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2022-06-01T00:00:00Z</vt:filetime>
  </property>
</Properties>
</file>