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8597900" cy="10693400"/>
  <p:notesSz cx="85979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88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44842" y="3314954"/>
            <a:ext cx="730821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89685" y="5988304"/>
            <a:ext cx="601853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29895" y="2459482"/>
            <a:ext cx="3740086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427918" y="2459482"/>
            <a:ext cx="3740086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8592820" cy="10692765"/>
          </a:xfrm>
          <a:custGeom>
            <a:avLst/>
            <a:gdLst/>
            <a:ahLst/>
            <a:cxnLst/>
            <a:rect l="l" t="t" r="r" b="b"/>
            <a:pathLst>
              <a:path w="8592820" h="10692765">
                <a:moveTo>
                  <a:pt x="8592312" y="0"/>
                </a:moveTo>
                <a:lnTo>
                  <a:pt x="0" y="0"/>
                </a:lnTo>
                <a:lnTo>
                  <a:pt x="0" y="10692384"/>
                </a:lnTo>
                <a:lnTo>
                  <a:pt x="8592312" y="10692384"/>
                </a:lnTo>
                <a:lnTo>
                  <a:pt x="8592312" y="0"/>
                </a:lnTo>
                <a:close/>
              </a:path>
            </a:pathLst>
          </a:custGeom>
          <a:solidFill>
            <a:srgbClr val="E9E4DC">
              <a:alpha val="3215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8592311" cy="110947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42671"/>
            <a:ext cx="8513064" cy="6918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70532" y="972311"/>
            <a:ext cx="4656835" cy="58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9895" y="2459482"/>
            <a:ext cx="773811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923286" y="9944862"/>
            <a:ext cx="275132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29895" y="9944862"/>
            <a:ext cx="1977517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190488" y="9944862"/>
            <a:ext cx="1977517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iipicai.in/" TargetMode="External"/><Relationship Id="rId5" Type="http://schemas.openxmlformats.org/officeDocument/2006/relationships/hyperlink" Target="mailto:ipprogram@icai.in" TargetMode="External"/><Relationship Id="rId4" Type="http://schemas.openxmlformats.org/officeDocument/2006/relationships/hyperlink" Target="https://app.iiipicai.in/regpaymen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White and gray patterns">
            <a:extLst>
              <a:ext uri="{FF2B5EF4-FFF2-40B4-BE49-F238E27FC236}">
                <a16:creationId xmlns:a16="http://schemas.microsoft.com/office/drawing/2014/main" id="{7F45CA23-D553-A3E8-2547-CAECD075CD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8539"/>
            <a:ext cx="8597900" cy="9918701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2550" y="850900"/>
            <a:ext cx="3581400" cy="436658"/>
          </a:xfrm>
          <a:prstGeom prst="rect">
            <a:avLst/>
          </a:prstGeom>
          <a:solidFill>
            <a:srgbClr val="F9D9CD"/>
          </a:solidFill>
          <a:ln w="57150">
            <a:solidFill>
              <a:srgbClr val="000000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173990">
              <a:lnSpc>
                <a:spcPct val="100000"/>
              </a:lnSpc>
              <a:spcBef>
                <a:spcPts val="525"/>
              </a:spcBef>
            </a:pPr>
            <a:r>
              <a:rPr sz="2400" dirty="0"/>
              <a:t>WEBINARS</a:t>
            </a:r>
            <a:r>
              <a:rPr sz="2400" spc="-40" dirty="0"/>
              <a:t> </a:t>
            </a:r>
            <a:r>
              <a:rPr sz="2400" dirty="0"/>
              <a:t>-</a:t>
            </a:r>
            <a:r>
              <a:rPr sz="2400" spc="-60" dirty="0"/>
              <a:t> </a:t>
            </a:r>
            <a:r>
              <a:rPr lang="en-US" sz="2400" dirty="0"/>
              <a:t>MAY</a:t>
            </a:r>
            <a:r>
              <a:rPr sz="2400" spc="-75" dirty="0"/>
              <a:t> </a:t>
            </a:r>
            <a:r>
              <a:rPr sz="2400" spc="-20" dirty="0"/>
              <a:t>202</a:t>
            </a:r>
            <a:r>
              <a:rPr lang="en-US" sz="2400" spc="-20" dirty="0"/>
              <a:t>5</a:t>
            </a:r>
            <a:endParaRPr sz="2400" spc="-20" dirty="0"/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2614" y="9077625"/>
            <a:ext cx="6107430" cy="121996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509249" y="9080060"/>
            <a:ext cx="3789679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34085">
              <a:lnSpc>
                <a:spcPct val="125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Click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to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Register: </a:t>
            </a:r>
            <a:r>
              <a:rPr sz="2000" b="1" spc="-10" dirty="0">
                <a:solidFill>
                  <a:srgbClr val="CC9900"/>
                </a:solidFill>
                <a:latin typeface="Times New Roman"/>
                <a:cs typeface="Times New Roman"/>
                <a:hlinkClick r:id="rId4"/>
              </a:rPr>
              <a:t>https://app.iiipicai.in/regpayments/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05755" y="9995915"/>
            <a:ext cx="3607435" cy="647700"/>
          </a:xfrm>
          <a:prstGeom prst="rect">
            <a:avLst/>
          </a:prstGeom>
          <a:solidFill>
            <a:srgbClr val="E8DEDE"/>
          </a:solidFill>
          <a:ln w="15875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8255" algn="ctr">
              <a:lnSpc>
                <a:spcPts val="2135"/>
              </a:lnSpc>
              <a:spcBef>
                <a:spcPts val="335"/>
              </a:spcBef>
            </a:pPr>
            <a:r>
              <a:rPr sz="1800" b="1" dirty="0">
                <a:latin typeface="Times New Roman"/>
                <a:cs typeface="Times New Roman"/>
              </a:rPr>
              <a:t>Contact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us: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5"/>
              </a:rPr>
              <a:t>ipprogram@icai.in</a:t>
            </a:r>
            <a:endParaRPr sz="1800" dirty="0">
              <a:latin typeface="Times New Roman"/>
              <a:cs typeface="Times New Roman"/>
            </a:endParaRPr>
          </a:p>
          <a:p>
            <a:pPr marL="3175" algn="ctr">
              <a:lnSpc>
                <a:spcPts val="2135"/>
              </a:lnSpc>
            </a:pPr>
            <a:r>
              <a:rPr sz="1800" b="1" spc="-10" dirty="0">
                <a:latin typeface="Times New Roman"/>
                <a:cs typeface="Times New Roman"/>
              </a:rPr>
              <a:t>+</a:t>
            </a:r>
            <a:r>
              <a:rPr sz="1800" b="1" spc="-10" dirty="0">
                <a:latin typeface="Carlito"/>
                <a:cs typeface="Carlito"/>
              </a:rPr>
              <a:t>91-8178995141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8204" y="9977627"/>
            <a:ext cx="2981284" cy="654050"/>
          </a:xfrm>
          <a:prstGeom prst="rect">
            <a:avLst/>
          </a:prstGeom>
          <a:solidFill>
            <a:srgbClr val="E8DEDE"/>
          </a:solidFill>
          <a:ln w="15875">
            <a:solidFill>
              <a:srgbClr val="000000"/>
            </a:solidFill>
          </a:ln>
        </p:spPr>
        <p:txBody>
          <a:bodyPr vert="horz" wrap="square" lIns="0" tIns="762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60"/>
              </a:spcBef>
            </a:pPr>
            <a:r>
              <a:rPr sz="1800" b="1" spc="-10" dirty="0">
                <a:latin typeface="Times New Roman"/>
                <a:cs typeface="Times New Roman"/>
              </a:rPr>
              <a:t>Visit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Us:</a:t>
            </a:r>
            <a:endParaRPr sz="1800" dirty="0">
              <a:latin typeface="Times New Roman"/>
              <a:cs typeface="Times New Roman"/>
            </a:endParaRPr>
          </a:p>
          <a:p>
            <a:pPr marL="60325" algn="ctr">
              <a:lnSpc>
                <a:spcPct val="100000"/>
              </a:lnSpc>
              <a:spcBef>
                <a:spcPts val="600"/>
              </a:spcBef>
            </a:pP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6"/>
              </a:rPr>
              <a:t>www.iiipicai.in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7156" y="7872173"/>
            <a:ext cx="3409315" cy="1000274"/>
          </a:xfrm>
          <a:prstGeom prst="rect">
            <a:avLst/>
          </a:prstGeom>
          <a:solidFill>
            <a:srgbClr val="D9D9D9"/>
          </a:solidFill>
          <a:ln w="285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645"/>
              </a:lnSpc>
            </a:pPr>
            <a:endParaRPr lang="en-US" sz="2400" b="1" dirty="0">
              <a:latin typeface="Times New Roman"/>
              <a:cs typeface="Times New Roman"/>
            </a:endParaRPr>
          </a:p>
          <a:p>
            <a:pPr algn="ctr">
              <a:lnSpc>
                <a:spcPts val="2645"/>
              </a:lnSpc>
            </a:pPr>
            <a:r>
              <a:rPr sz="2400" b="1" dirty="0">
                <a:latin typeface="Times New Roman"/>
                <a:cs typeface="Times New Roman"/>
              </a:rPr>
              <a:t>FEE: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Rs.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600/-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GST</a:t>
            </a:r>
            <a:endParaRPr lang="en-US" sz="2400" b="1" spc="-25" dirty="0">
              <a:latin typeface="Times New Roman"/>
              <a:cs typeface="Times New Roman"/>
            </a:endParaRPr>
          </a:p>
          <a:p>
            <a:pPr algn="ctr">
              <a:lnSpc>
                <a:spcPts val="2645"/>
              </a:lnSpc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067" y="7859110"/>
            <a:ext cx="3281679" cy="1014830"/>
          </a:xfrm>
          <a:prstGeom prst="rect">
            <a:avLst/>
          </a:prstGeom>
          <a:solidFill>
            <a:srgbClr val="D9D9D9"/>
          </a:solidFill>
          <a:ln w="28575">
            <a:solidFill>
              <a:srgbClr val="000000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036319" marR="320040" indent="-710565">
              <a:lnSpc>
                <a:spcPts val="2590"/>
              </a:lnSpc>
              <a:spcBef>
                <a:spcPts val="95"/>
              </a:spcBef>
            </a:pPr>
            <a:r>
              <a:rPr sz="2000" b="1" dirty="0">
                <a:latin typeface="Times New Roman"/>
                <a:cs typeface="Times New Roman"/>
              </a:rPr>
              <a:t>CPE: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endParaRPr lang="en-US" sz="2000" b="1" spc="-10" dirty="0">
              <a:latin typeface="Times New Roman"/>
              <a:cs typeface="Times New Roman"/>
            </a:endParaRPr>
          </a:p>
          <a:p>
            <a:pPr marL="1036319" marR="320040" indent="-710565">
              <a:lnSpc>
                <a:spcPts val="2590"/>
              </a:lnSpc>
              <a:spcBef>
                <a:spcPts val="95"/>
              </a:spcBef>
            </a:pPr>
            <a:r>
              <a:rPr sz="2000" b="1" dirty="0">
                <a:latin typeface="Times New Roman"/>
                <a:cs typeface="Times New Roman"/>
              </a:rPr>
              <a:t>2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Hours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each</a:t>
            </a:r>
            <a:r>
              <a:rPr sz="2000" b="1" dirty="0">
                <a:latin typeface="Times New Roman"/>
                <a:cs typeface="Times New Roman"/>
              </a:rPr>
              <a:t>(</a:t>
            </a:r>
            <a:r>
              <a:rPr sz="2000" b="1" i="1" dirty="0">
                <a:latin typeface="Times New Roman"/>
                <a:cs typeface="Times New Roman"/>
              </a:rPr>
              <a:t>for</a:t>
            </a:r>
            <a:r>
              <a:rPr sz="2000" b="1" i="1" spc="-50" dirty="0">
                <a:latin typeface="Times New Roman"/>
                <a:cs typeface="Times New Roman"/>
              </a:rPr>
              <a:t> </a:t>
            </a:r>
            <a:r>
              <a:rPr sz="2000" b="1" i="1" spc="-20" dirty="0">
                <a:latin typeface="Times New Roman"/>
                <a:cs typeface="Times New Roman"/>
              </a:rPr>
              <a:t>IPs</a:t>
            </a:r>
            <a:r>
              <a:rPr sz="2000" b="1" spc="-20" dirty="0">
                <a:latin typeface="Times New Roman"/>
                <a:cs typeface="Times New Roman"/>
              </a:rPr>
              <a:t>)</a:t>
            </a:r>
            <a:endParaRPr lang="en-US" sz="2000" b="1" spc="-20" dirty="0">
              <a:latin typeface="Times New Roman"/>
              <a:cs typeface="Times New Roman"/>
            </a:endParaRPr>
          </a:p>
          <a:p>
            <a:pPr marL="1036319" marR="320040" indent="-710565">
              <a:lnSpc>
                <a:spcPts val="2590"/>
              </a:lnSpc>
              <a:spcBef>
                <a:spcPts val="95"/>
              </a:spcBef>
            </a:pPr>
            <a:r>
              <a:rPr lang="en-IN" sz="2000" b="1" spc="-20" dirty="0">
                <a:latin typeface="Times New Roman"/>
                <a:cs typeface="Times New Roman"/>
              </a:rPr>
              <a:t>3 Hours each</a:t>
            </a:r>
            <a:r>
              <a:rPr lang="en-IN" sz="2000" b="1" i="1" spc="-20" dirty="0">
                <a:latin typeface="Times New Roman"/>
                <a:cs typeface="Times New Roman"/>
              </a:rPr>
              <a:t>(for RVs)</a:t>
            </a:r>
            <a:endParaRPr sz="2000" i="1" dirty="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60350" y="1460500"/>
            <a:ext cx="8124825" cy="1219200"/>
            <a:chOff x="195071" y="1871471"/>
            <a:chExt cx="8124825" cy="2109470"/>
          </a:xfrm>
        </p:grpSpPr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3359" y="1889759"/>
              <a:ext cx="8087106" cy="207187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1" name="object 11"/>
            <p:cNvSpPr/>
            <p:nvPr/>
          </p:nvSpPr>
          <p:spPr>
            <a:xfrm>
              <a:off x="214121" y="1890521"/>
              <a:ext cx="8086725" cy="2071370"/>
            </a:xfrm>
            <a:custGeom>
              <a:avLst/>
              <a:gdLst/>
              <a:ahLst/>
              <a:cxnLst/>
              <a:rect l="l" t="t" r="r" b="b"/>
              <a:pathLst>
                <a:path w="8086725" h="2071370">
                  <a:moveTo>
                    <a:pt x="0" y="2071116"/>
                  </a:moveTo>
                  <a:lnTo>
                    <a:pt x="8086344" y="2071116"/>
                  </a:lnTo>
                  <a:lnTo>
                    <a:pt x="8086344" y="0"/>
                  </a:lnTo>
                  <a:lnTo>
                    <a:pt x="0" y="0"/>
                  </a:lnTo>
                  <a:lnTo>
                    <a:pt x="0" y="2071116"/>
                  </a:lnTo>
                  <a:close/>
                </a:path>
              </a:pathLst>
            </a:custGeom>
            <a:ln w="38100">
              <a:solidFill>
                <a:srgbClr val="8A7A56"/>
              </a:solidFill>
            </a:ln>
          </p:spPr>
          <p:txBody>
            <a:bodyPr wrap="square" lIns="0" tIns="0" rIns="0" bIns="0" rtlCol="0"/>
            <a:lstStyle/>
            <a:p>
              <a:endParaRPr>
                <a:highlight>
                  <a:srgbClr val="FFFF00"/>
                </a:highlight>
              </a:endParaRPr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36550" y="2070100"/>
            <a:ext cx="8077200" cy="441146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i="1" dirty="0">
                <a:solidFill>
                  <a:srgbClr val="24242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Developing Market for Distressed Assets in India</a:t>
            </a:r>
          </a:p>
        </p:txBody>
      </p:sp>
      <p:grpSp>
        <p:nvGrpSpPr>
          <p:cNvPr id="13" name="object 13"/>
          <p:cNvGrpSpPr/>
          <p:nvPr/>
        </p:nvGrpSpPr>
        <p:grpSpPr>
          <a:xfrm>
            <a:off x="260350" y="5651500"/>
            <a:ext cx="8112759" cy="1219200"/>
            <a:chOff x="195071" y="5948171"/>
            <a:chExt cx="8112759" cy="1531620"/>
          </a:xfrm>
        </p:grpSpPr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3359" y="5966459"/>
              <a:ext cx="8074914" cy="149428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14121" y="5967221"/>
              <a:ext cx="8074659" cy="1493520"/>
            </a:xfrm>
            <a:custGeom>
              <a:avLst/>
              <a:gdLst/>
              <a:ahLst/>
              <a:cxnLst/>
              <a:rect l="l" t="t" r="r" b="b"/>
              <a:pathLst>
                <a:path w="8074659" h="1493520">
                  <a:moveTo>
                    <a:pt x="0" y="1493520"/>
                  </a:moveTo>
                  <a:lnTo>
                    <a:pt x="8074152" y="1493520"/>
                  </a:lnTo>
                  <a:lnTo>
                    <a:pt x="8074152" y="0"/>
                  </a:lnTo>
                  <a:lnTo>
                    <a:pt x="0" y="0"/>
                  </a:lnTo>
                  <a:lnTo>
                    <a:pt x="0" y="1493520"/>
                  </a:lnTo>
                  <a:close/>
                </a:path>
              </a:pathLst>
            </a:custGeom>
            <a:ln w="38100">
              <a:solidFill>
                <a:srgbClr val="8A7A5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622550" y="7099300"/>
            <a:ext cx="3281679" cy="524510"/>
          </a:xfrm>
          <a:prstGeom prst="rect">
            <a:avLst/>
          </a:prstGeom>
          <a:solidFill>
            <a:srgbClr val="EFEEEE"/>
          </a:solidFill>
          <a:ln w="28575">
            <a:solidFill>
              <a:srgbClr val="000000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238760">
              <a:lnSpc>
                <a:spcPct val="100000"/>
              </a:lnSpc>
              <a:spcBef>
                <a:spcPts val="395"/>
              </a:spcBef>
            </a:pPr>
            <a:r>
              <a:rPr sz="2400" b="1" dirty="0">
                <a:latin typeface="Times New Roman"/>
                <a:cs typeface="Times New Roman"/>
              </a:rPr>
              <a:t>TIME: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3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PM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6 </a:t>
            </a:r>
            <a:r>
              <a:rPr sz="2400" b="1" spc="-25" dirty="0">
                <a:latin typeface="Times New Roman"/>
                <a:cs typeface="Times New Roman"/>
              </a:rPr>
              <a:t>PM</a:t>
            </a:r>
            <a:endParaRPr sz="2400" dirty="0">
              <a:latin typeface="Times New Roman"/>
              <a:cs typeface="Times New Roman"/>
            </a:endParaRPr>
          </a:p>
        </p:txBody>
      </p:sp>
      <p:grpSp>
        <p:nvGrpSpPr>
          <p:cNvPr id="30" name="object 13">
            <a:extLst>
              <a:ext uri="{FF2B5EF4-FFF2-40B4-BE49-F238E27FC236}">
                <a16:creationId xmlns:a16="http://schemas.microsoft.com/office/drawing/2014/main" id="{5852BD29-ABBB-DBB9-BEEE-C7842808A2DE}"/>
              </a:ext>
            </a:extLst>
          </p:cNvPr>
          <p:cNvGrpSpPr/>
          <p:nvPr/>
        </p:nvGrpSpPr>
        <p:grpSpPr>
          <a:xfrm>
            <a:off x="280582" y="4279900"/>
            <a:ext cx="8081517" cy="1144566"/>
            <a:chOff x="207263" y="5965133"/>
            <a:chExt cx="8081517" cy="1495608"/>
          </a:xfrm>
        </p:grpSpPr>
        <p:pic>
          <p:nvPicPr>
            <p:cNvPr id="31" name="object 14">
              <a:extLst>
                <a:ext uri="{FF2B5EF4-FFF2-40B4-BE49-F238E27FC236}">
                  <a16:creationId xmlns:a16="http://schemas.microsoft.com/office/drawing/2014/main" id="{8AE5152D-99E5-9AFA-3A89-5A2AB3B549D3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07263" y="5965133"/>
              <a:ext cx="8074914" cy="1494283"/>
            </a:xfrm>
            <a:prstGeom prst="rect">
              <a:avLst/>
            </a:prstGeom>
          </p:spPr>
        </p:pic>
        <p:sp>
          <p:nvSpPr>
            <p:cNvPr id="32" name="object 15">
              <a:extLst>
                <a:ext uri="{FF2B5EF4-FFF2-40B4-BE49-F238E27FC236}">
                  <a16:creationId xmlns:a16="http://schemas.microsoft.com/office/drawing/2014/main" id="{D7556F5D-8B6A-8ABC-2020-CF289B6B15E3}"/>
                </a:ext>
              </a:extLst>
            </p:cNvPr>
            <p:cNvSpPr/>
            <p:nvPr/>
          </p:nvSpPr>
          <p:spPr>
            <a:xfrm>
              <a:off x="214121" y="5967221"/>
              <a:ext cx="8074659" cy="1493520"/>
            </a:xfrm>
            <a:custGeom>
              <a:avLst/>
              <a:gdLst/>
              <a:ahLst/>
              <a:cxnLst/>
              <a:rect l="l" t="t" r="r" b="b"/>
              <a:pathLst>
                <a:path w="8074659" h="1493520">
                  <a:moveTo>
                    <a:pt x="0" y="1493520"/>
                  </a:moveTo>
                  <a:lnTo>
                    <a:pt x="8074152" y="1493520"/>
                  </a:lnTo>
                  <a:lnTo>
                    <a:pt x="8074152" y="0"/>
                  </a:lnTo>
                  <a:lnTo>
                    <a:pt x="0" y="0"/>
                  </a:lnTo>
                  <a:lnTo>
                    <a:pt x="0" y="1493520"/>
                  </a:lnTo>
                  <a:close/>
                </a:path>
              </a:pathLst>
            </a:custGeom>
            <a:ln w="38100">
              <a:solidFill>
                <a:srgbClr val="8A7A5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9">
            <a:extLst>
              <a:ext uri="{FF2B5EF4-FFF2-40B4-BE49-F238E27FC236}">
                <a16:creationId xmlns:a16="http://schemas.microsoft.com/office/drawing/2014/main" id="{0DE592B4-CB04-67E2-A12A-E339388A909C}"/>
              </a:ext>
            </a:extLst>
          </p:cNvPr>
          <p:cNvGrpSpPr/>
          <p:nvPr/>
        </p:nvGrpSpPr>
        <p:grpSpPr>
          <a:xfrm>
            <a:off x="260350" y="2908300"/>
            <a:ext cx="8124825" cy="1143000"/>
            <a:chOff x="195071" y="1871471"/>
            <a:chExt cx="8124825" cy="2109470"/>
          </a:xfrm>
        </p:grpSpPr>
        <p:pic>
          <p:nvPicPr>
            <p:cNvPr id="21" name="object 10">
              <a:extLst>
                <a:ext uri="{FF2B5EF4-FFF2-40B4-BE49-F238E27FC236}">
                  <a16:creationId xmlns:a16="http://schemas.microsoft.com/office/drawing/2014/main" id="{116343F8-DAF7-FEA7-B215-67689A8DB1FA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3359" y="1889759"/>
              <a:ext cx="8087106" cy="207187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2" name="object 11">
              <a:extLst>
                <a:ext uri="{FF2B5EF4-FFF2-40B4-BE49-F238E27FC236}">
                  <a16:creationId xmlns:a16="http://schemas.microsoft.com/office/drawing/2014/main" id="{173F4A85-0AF6-4602-7D3E-BC36C9013E46}"/>
                </a:ext>
              </a:extLst>
            </p:cNvPr>
            <p:cNvSpPr/>
            <p:nvPr/>
          </p:nvSpPr>
          <p:spPr>
            <a:xfrm>
              <a:off x="214121" y="1890521"/>
              <a:ext cx="8086725" cy="2071370"/>
            </a:xfrm>
            <a:custGeom>
              <a:avLst/>
              <a:gdLst/>
              <a:ahLst/>
              <a:cxnLst/>
              <a:rect l="l" t="t" r="r" b="b"/>
              <a:pathLst>
                <a:path w="8086725" h="2071370">
                  <a:moveTo>
                    <a:pt x="0" y="2071116"/>
                  </a:moveTo>
                  <a:lnTo>
                    <a:pt x="8086344" y="2071116"/>
                  </a:lnTo>
                  <a:lnTo>
                    <a:pt x="8086344" y="0"/>
                  </a:lnTo>
                  <a:lnTo>
                    <a:pt x="0" y="0"/>
                  </a:lnTo>
                  <a:lnTo>
                    <a:pt x="0" y="2071116"/>
                  </a:lnTo>
                  <a:close/>
                </a:path>
              </a:pathLst>
            </a:custGeom>
            <a:ln w="38100">
              <a:solidFill>
                <a:srgbClr val="8A7A56"/>
              </a:solidFill>
            </a:ln>
          </p:spPr>
          <p:txBody>
            <a:bodyPr wrap="square" lIns="0" tIns="0" rIns="0" bIns="0" rtlCol="0"/>
            <a:lstStyle/>
            <a:p>
              <a:endParaRPr>
                <a:highlight>
                  <a:srgbClr val="FFFF00"/>
                </a:highlight>
              </a:endParaRPr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155950" y="3060700"/>
            <a:ext cx="235013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en-US"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r>
              <a:rPr lang="en-US" sz="2400" b="1" u="sng" spc="-24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 May, Friday</a:t>
            </a:r>
            <a:endParaRPr sz="2400" b="1" u="sng" spc="-24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6550" y="3517900"/>
            <a:ext cx="8062567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2065" algn="ctr">
              <a:spcBef>
                <a:spcPts val="560"/>
              </a:spcBef>
            </a:pPr>
            <a:r>
              <a:rPr lang="en-US" sz="2400" b="1" i="1" dirty="0">
                <a:solidFill>
                  <a:srgbClr val="24242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Valuation under IBC- Best Practices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927350" y="4356100"/>
            <a:ext cx="266763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en-US"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16</a:t>
            </a:r>
            <a:r>
              <a:rPr lang="en-US" sz="2400" b="1" u="sng" spc="-24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  May, Fri</a:t>
            </a:r>
            <a:r>
              <a:rPr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day</a:t>
            </a:r>
            <a:r>
              <a:rPr lang="en-US"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sz="2400" b="1" u="sng" spc="-24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6550" y="4889500"/>
            <a:ext cx="7924800" cy="3832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i="1" dirty="0">
                <a:solidFill>
                  <a:srgbClr val="24242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Role of IPs in Restructuring and Turnaround</a:t>
            </a:r>
          </a:p>
        </p:txBody>
      </p:sp>
      <p:sp>
        <p:nvSpPr>
          <p:cNvPr id="23" name="object 17">
            <a:extLst>
              <a:ext uri="{FF2B5EF4-FFF2-40B4-BE49-F238E27FC236}">
                <a16:creationId xmlns:a16="http://schemas.microsoft.com/office/drawing/2014/main" id="{58115DA7-C9F4-3EFF-0AB9-AAEC7AAD87C6}"/>
              </a:ext>
            </a:extLst>
          </p:cNvPr>
          <p:cNvSpPr txBox="1"/>
          <p:nvPr/>
        </p:nvSpPr>
        <p:spPr>
          <a:xfrm>
            <a:off x="2927350" y="5803900"/>
            <a:ext cx="266763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en-US"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30th May, Fri</a:t>
            </a:r>
            <a:r>
              <a:rPr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day</a:t>
            </a:r>
            <a:r>
              <a:rPr lang="en-US"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sz="2400" b="1" u="sng" spc="-24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6" name="object 25">
            <a:extLst>
              <a:ext uri="{FF2B5EF4-FFF2-40B4-BE49-F238E27FC236}">
                <a16:creationId xmlns:a16="http://schemas.microsoft.com/office/drawing/2014/main" id="{49D2A69B-B6CB-89D6-1CE6-4E426C946B4A}"/>
              </a:ext>
            </a:extLst>
          </p:cNvPr>
          <p:cNvSpPr txBox="1"/>
          <p:nvPr/>
        </p:nvSpPr>
        <p:spPr>
          <a:xfrm>
            <a:off x="139700" y="6337300"/>
            <a:ext cx="8458200" cy="3808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ctr">
              <a:lnSpc>
                <a:spcPts val="3005"/>
              </a:lnSpc>
              <a:spcBef>
                <a:spcPts val="105"/>
              </a:spcBef>
            </a:pPr>
            <a:r>
              <a:rPr lang="en-US" sz="2400" b="1" i="1" dirty="0">
                <a:solidFill>
                  <a:srgbClr val="24242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Common</a:t>
            </a:r>
            <a:r>
              <a:rPr lang="en-US" sz="2400" b="1" i="1" dirty="0">
                <a:solidFill>
                  <a:srgbClr val="242424"/>
                </a:solidFill>
                <a:latin typeface="+mn-lt"/>
                <a:cs typeface="Georgia"/>
              </a:rPr>
              <a:t> </a:t>
            </a:r>
            <a:r>
              <a:rPr lang="en-US" sz="2400" b="1" i="1" dirty="0">
                <a:solidFill>
                  <a:srgbClr val="24242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Issues In Monitoring &amp; Inspection &amp; Peer Review</a:t>
            </a:r>
          </a:p>
        </p:txBody>
      </p:sp>
      <p:sp>
        <p:nvSpPr>
          <p:cNvPr id="28" name="object 17">
            <a:extLst>
              <a:ext uri="{FF2B5EF4-FFF2-40B4-BE49-F238E27FC236}">
                <a16:creationId xmlns:a16="http://schemas.microsoft.com/office/drawing/2014/main" id="{B99E0603-0DF3-D07C-B5CC-A4562FE4C76A}"/>
              </a:ext>
            </a:extLst>
          </p:cNvPr>
          <p:cNvSpPr txBox="1"/>
          <p:nvPr/>
        </p:nvSpPr>
        <p:spPr>
          <a:xfrm>
            <a:off x="3079750" y="1612900"/>
            <a:ext cx="266763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en-US"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2400" b="1" u="sng" spc="-24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nd</a:t>
            </a:r>
            <a:r>
              <a:rPr lang="en-US"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  May, Fri</a:t>
            </a:r>
            <a:r>
              <a:rPr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day</a:t>
            </a:r>
            <a:r>
              <a:rPr lang="en-US" sz="2400" b="1" u="sng" spc="-24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sz="2400" b="1" u="sng" spc="-24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115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Carlito</vt:lpstr>
      <vt:lpstr>Times New Roman</vt:lpstr>
      <vt:lpstr>Office Theme</vt:lpstr>
      <vt:lpstr>WEBINARS - MAY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IIIPI</dc:creator>
  <cp:lastModifiedBy>ipprogram@icai.in</cp:lastModifiedBy>
  <cp:revision>13</cp:revision>
  <dcterms:created xsi:type="dcterms:W3CDTF">2024-02-26T05:16:28Z</dcterms:created>
  <dcterms:modified xsi:type="dcterms:W3CDTF">2025-04-24T06:47:18Z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2023-12-28T00:00:00Z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2024-02-26T00:00:00Z</vt:filetime>
  </property>
  <property fmtid="{D5CDD505-2E9C-101B-9397-08002B2CF9AE}" pid="5" name="Producer">
    <vt:lpwstr>3-Heights(TM) PDF Security Shell 4.8.25.2 (http://www.pdf-tools.com)</vt:lpwstr>
  </property>
</Properties>
</file>