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F2F8"/>
    <a:srgbClr val="FFE699"/>
    <a:srgbClr val="FFC5F1"/>
    <a:srgbClr val="FFF3FC"/>
    <a:srgbClr val="FFE5F9"/>
    <a:srgbClr val="2C4E8C"/>
    <a:srgbClr val="000000"/>
    <a:srgbClr val="1B3055"/>
    <a:srgbClr val="254275"/>
    <a:srgbClr val="0C0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app.iiipicai.in/regpayments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app.iiipicai.in/regpayments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AABAB-98BD-4A72-8A56-11E4A2792658}" type="doc">
      <dgm:prSet loTypeId="urn:microsoft.com/office/officeart/2005/8/layout/process4" loCatId="list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en-IN"/>
        </a:p>
      </dgm:t>
    </dgm:pt>
    <dgm:pt modelId="{9DE1E223-F449-4FD1-AE27-BEE9F0FF2592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rPr>
            <a:t>Register Now:</a:t>
          </a:r>
          <a:endParaRPr lang="en-IN" sz="2000" dirty="0">
            <a:solidFill>
              <a:srgbClr val="000000"/>
            </a:solidFill>
          </a:endParaRPr>
        </a:p>
      </dgm:t>
    </dgm:pt>
    <dgm:pt modelId="{476A9986-5822-4FAC-8066-7B39F788ED52}" type="parTrans" cxnId="{90953E48-A3D5-4B4A-8FE5-754D4128867A}">
      <dgm:prSet/>
      <dgm:spPr/>
      <dgm:t>
        <a:bodyPr/>
        <a:lstStyle/>
        <a:p>
          <a:endParaRPr lang="en-IN"/>
        </a:p>
      </dgm:t>
    </dgm:pt>
    <dgm:pt modelId="{DAFF7A31-A286-46C3-8B0F-ADAD82D2BFF9}" type="sibTrans" cxnId="{90953E48-A3D5-4B4A-8FE5-754D4128867A}">
      <dgm:prSet/>
      <dgm:spPr/>
      <dgm:t>
        <a:bodyPr/>
        <a:lstStyle/>
        <a:p>
          <a:endParaRPr lang="en-IN"/>
        </a:p>
      </dgm:t>
    </dgm:pt>
    <dgm:pt modelId="{6E2DC07D-3F03-4616-BF1B-FE71A3BBE25C}">
      <dgm:prSet phldrT="[Text]" custT="1"/>
      <dgm:spPr>
        <a:solidFill>
          <a:srgbClr val="D6F2F8">
            <a:alpha val="18000"/>
          </a:srgbClr>
        </a:solidFill>
      </dgm:spPr>
      <dgm:t>
        <a:bodyPr/>
        <a:lstStyle/>
        <a:p>
          <a:r>
            <a:rPr lang="en-IN" sz="1800" b="1" dirty="0">
              <a:solidFill>
                <a:srgbClr val="2C4E8C"/>
              </a:solidFill>
              <a:latin typeface="Cambria" panose="02040503050406030204" pitchFamily="18" charset="0"/>
              <a:ea typeface="Cambria" panose="02040503050406030204" pitchFamily="18" charset="0"/>
              <a:hlinkClick xmlns:r="http://schemas.openxmlformats.org/officeDocument/2006/relationships" r:id="rId1"/>
            </a:rPr>
            <a:t>https://app.iiipicai.in/regpayments/</a:t>
          </a:r>
          <a:endParaRPr lang="en-IN" sz="1800" b="1" dirty="0">
            <a:solidFill>
              <a:srgbClr val="2C4E8C"/>
            </a:solidFill>
            <a:latin typeface="Cambria" panose="02040503050406030204" pitchFamily="18" charset="0"/>
            <a:ea typeface="Cambria" panose="02040503050406030204" pitchFamily="18" charset="0"/>
          </a:endParaRPr>
        </a:p>
        <a:p>
          <a:r>
            <a:rPr lang="en-IN" sz="1800" b="1" dirty="0">
              <a:solidFill>
                <a:srgbClr val="2C4E8C"/>
              </a:solidFill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endParaRPr lang="en-IN" sz="2000" dirty="0">
            <a:solidFill>
              <a:srgbClr val="2C4E8C"/>
            </a:solidFill>
          </a:endParaRPr>
        </a:p>
      </dgm:t>
    </dgm:pt>
    <dgm:pt modelId="{3BFE2D2B-5A41-4616-99B7-0E2FD348AD3E}" type="parTrans" cxnId="{EAF64B36-2B12-4364-977B-B7590DE1A144}">
      <dgm:prSet/>
      <dgm:spPr/>
      <dgm:t>
        <a:bodyPr/>
        <a:lstStyle/>
        <a:p>
          <a:endParaRPr lang="en-IN"/>
        </a:p>
      </dgm:t>
    </dgm:pt>
    <dgm:pt modelId="{C4666124-6527-4AEB-97BA-551F8928FDA5}" type="sibTrans" cxnId="{EAF64B36-2B12-4364-977B-B7590DE1A144}">
      <dgm:prSet/>
      <dgm:spPr/>
      <dgm:t>
        <a:bodyPr/>
        <a:lstStyle/>
        <a:p>
          <a:endParaRPr lang="en-IN"/>
        </a:p>
      </dgm:t>
    </dgm:pt>
    <dgm:pt modelId="{0261E99F-10C8-4749-98AA-6DFFFD88200B}" type="pres">
      <dgm:prSet presAssocID="{EB0AABAB-98BD-4A72-8A56-11E4A2792658}" presName="Name0" presStyleCnt="0">
        <dgm:presLayoutVars>
          <dgm:dir/>
          <dgm:animLvl val="lvl"/>
          <dgm:resizeHandles val="exact"/>
        </dgm:presLayoutVars>
      </dgm:prSet>
      <dgm:spPr/>
    </dgm:pt>
    <dgm:pt modelId="{9B8F4CD3-E605-487E-947C-C7E9EA96B126}" type="pres">
      <dgm:prSet presAssocID="{9DE1E223-F449-4FD1-AE27-BEE9F0FF2592}" presName="boxAndChildren" presStyleCnt="0"/>
      <dgm:spPr/>
    </dgm:pt>
    <dgm:pt modelId="{3D00837C-638D-4198-BE9E-B04089297DC3}" type="pres">
      <dgm:prSet presAssocID="{9DE1E223-F449-4FD1-AE27-BEE9F0FF2592}" presName="parentTextBox" presStyleLbl="node1" presStyleIdx="0" presStyleCnt="1"/>
      <dgm:spPr/>
    </dgm:pt>
    <dgm:pt modelId="{8EDB92BC-D7B0-43A6-BF0A-027270098938}" type="pres">
      <dgm:prSet presAssocID="{9DE1E223-F449-4FD1-AE27-BEE9F0FF2592}" presName="entireBox" presStyleLbl="node1" presStyleIdx="0" presStyleCnt="1" custLinFactNeighborY="-49"/>
      <dgm:spPr/>
    </dgm:pt>
    <dgm:pt modelId="{E084F07E-5606-4015-ACA1-228DC2D7E792}" type="pres">
      <dgm:prSet presAssocID="{9DE1E223-F449-4FD1-AE27-BEE9F0FF2592}" presName="descendantBox" presStyleCnt="0"/>
      <dgm:spPr/>
    </dgm:pt>
    <dgm:pt modelId="{1FEFA2E5-E365-41A5-84A0-6FEBB22B6C81}" type="pres">
      <dgm:prSet presAssocID="{6E2DC07D-3F03-4616-BF1B-FE71A3BBE25C}" presName="childTextBox" presStyleLbl="fgAccFollowNode1" presStyleIdx="0" presStyleCnt="1" custScaleX="78014" custScaleY="13074" custLinFactY="22702" custLinFactNeighborX="1306" custLinFactNeighborY="100000">
        <dgm:presLayoutVars>
          <dgm:bulletEnabled val="1"/>
        </dgm:presLayoutVars>
      </dgm:prSet>
      <dgm:spPr/>
    </dgm:pt>
  </dgm:ptLst>
  <dgm:cxnLst>
    <dgm:cxn modelId="{655D5409-E6CE-4CD8-A5DB-6062E08B7033}" type="presOf" srcId="{6E2DC07D-3F03-4616-BF1B-FE71A3BBE25C}" destId="{1FEFA2E5-E365-41A5-84A0-6FEBB22B6C81}" srcOrd="0" destOrd="0" presId="urn:microsoft.com/office/officeart/2005/8/layout/process4"/>
    <dgm:cxn modelId="{EAF64B36-2B12-4364-977B-B7590DE1A144}" srcId="{9DE1E223-F449-4FD1-AE27-BEE9F0FF2592}" destId="{6E2DC07D-3F03-4616-BF1B-FE71A3BBE25C}" srcOrd="0" destOrd="0" parTransId="{3BFE2D2B-5A41-4616-99B7-0E2FD348AD3E}" sibTransId="{C4666124-6527-4AEB-97BA-551F8928FDA5}"/>
    <dgm:cxn modelId="{1A46B537-559B-4A6A-AC42-2695C85AF809}" type="presOf" srcId="{9DE1E223-F449-4FD1-AE27-BEE9F0FF2592}" destId="{3D00837C-638D-4198-BE9E-B04089297DC3}" srcOrd="0" destOrd="0" presId="urn:microsoft.com/office/officeart/2005/8/layout/process4"/>
    <dgm:cxn modelId="{90953E48-A3D5-4B4A-8FE5-754D4128867A}" srcId="{EB0AABAB-98BD-4A72-8A56-11E4A2792658}" destId="{9DE1E223-F449-4FD1-AE27-BEE9F0FF2592}" srcOrd="0" destOrd="0" parTransId="{476A9986-5822-4FAC-8066-7B39F788ED52}" sibTransId="{DAFF7A31-A286-46C3-8B0F-ADAD82D2BFF9}"/>
    <dgm:cxn modelId="{F5EBEB90-F933-4637-92C9-C4E893564BB5}" type="presOf" srcId="{EB0AABAB-98BD-4A72-8A56-11E4A2792658}" destId="{0261E99F-10C8-4749-98AA-6DFFFD88200B}" srcOrd="0" destOrd="0" presId="urn:microsoft.com/office/officeart/2005/8/layout/process4"/>
    <dgm:cxn modelId="{FDF6FBD3-B5C6-4897-BF95-ED81F02BB8AF}" type="presOf" srcId="{9DE1E223-F449-4FD1-AE27-BEE9F0FF2592}" destId="{8EDB92BC-D7B0-43A6-BF0A-027270098938}" srcOrd="1" destOrd="0" presId="urn:microsoft.com/office/officeart/2005/8/layout/process4"/>
    <dgm:cxn modelId="{DC358371-60BD-4EC8-9F59-418495FB32DD}" type="presParOf" srcId="{0261E99F-10C8-4749-98AA-6DFFFD88200B}" destId="{9B8F4CD3-E605-487E-947C-C7E9EA96B126}" srcOrd="0" destOrd="0" presId="urn:microsoft.com/office/officeart/2005/8/layout/process4"/>
    <dgm:cxn modelId="{9E8814FE-7E25-4335-BE00-270B098727F3}" type="presParOf" srcId="{9B8F4CD3-E605-487E-947C-C7E9EA96B126}" destId="{3D00837C-638D-4198-BE9E-B04089297DC3}" srcOrd="0" destOrd="0" presId="urn:microsoft.com/office/officeart/2005/8/layout/process4"/>
    <dgm:cxn modelId="{E9ABA20E-87D5-477C-9CCD-5D9CD51B8A0B}" type="presParOf" srcId="{9B8F4CD3-E605-487E-947C-C7E9EA96B126}" destId="{8EDB92BC-D7B0-43A6-BF0A-027270098938}" srcOrd="1" destOrd="0" presId="urn:microsoft.com/office/officeart/2005/8/layout/process4"/>
    <dgm:cxn modelId="{D484FB14-8B2C-4864-A062-416444E58A8F}" type="presParOf" srcId="{9B8F4CD3-E605-487E-947C-C7E9EA96B126}" destId="{E084F07E-5606-4015-ACA1-228DC2D7E792}" srcOrd="2" destOrd="0" presId="urn:microsoft.com/office/officeart/2005/8/layout/process4"/>
    <dgm:cxn modelId="{716F925A-E7EA-43A0-8651-A1BFFB112564}" type="presParOf" srcId="{E084F07E-5606-4015-ACA1-228DC2D7E792}" destId="{1FEFA2E5-E365-41A5-84A0-6FEBB22B6C8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B92BC-D7B0-43A6-BF0A-027270098938}">
      <dsp:nvSpPr>
        <dsp:cNvPr id="0" name=""/>
        <dsp:cNvSpPr/>
      </dsp:nvSpPr>
      <dsp:spPr>
        <a:xfrm>
          <a:off x="0" y="0"/>
          <a:ext cx="5605940" cy="63285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rPr>
            <a:t>Register Now:</a:t>
          </a:r>
          <a:endParaRPr lang="en-IN" sz="2000" kern="1200" dirty="0">
            <a:solidFill>
              <a:srgbClr val="000000"/>
            </a:solidFill>
          </a:endParaRPr>
        </a:p>
      </dsp:txBody>
      <dsp:txXfrm>
        <a:off x="0" y="0"/>
        <a:ext cx="5605940" cy="341744"/>
      </dsp:txXfrm>
    </dsp:sp>
    <dsp:sp modelId="{1FEFA2E5-E365-41A5-84A0-6FEBB22B6C81}">
      <dsp:nvSpPr>
        <dsp:cNvPr id="0" name=""/>
        <dsp:cNvSpPr/>
      </dsp:nvSpPr>
      <dsp:spPr>
        <a:xfrm>
          <a:off x="689474" y="595417"/>
          <a:ext cx="4373418" cy="38060"/>
        </a:xfrm>
        <a:prstGeom prst="rect">
          <a:avLst/>
        </a:prstGeom>
        <a:solidFill>
          <a:srgbClr val="D6F2F8">
            <a:alpha val="18000"/>
          </a:srgb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1" kern="1200" dirty="0">
              <a:solidFill>
                <a:srgbClr val="2C4E8C"/>
              </a:solidFill>
              <a:latin typeface="Cambria" panose="02040503050406030204" pitchFamily="18" charset="0"/>
              <a:ea typeface="Cambria" panose="02040503050406030204" pitchFamily="18" charset="0"/>
              <a:hlinkClick xmlns:r="http://schemas.openxmlformats.org/officeDocument/2006/relationships" r:id="rId1"/>
            </a:rPr>
            <a:t>https://app.iiipicai.in/regpayments/</a:t>
          </a:r>
          <a:endParaRPr lang="en-IN" sz="1800" b="1" kern="1200" dirty="0">
            <a:solidFill>
              <a:srgbClr val="2C4E8C"/>
            </a:solidFill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1" kern="1200" dirty="0">
              <a:solidFill>
                <a:srgbClr val="2C4E8C"/>
              </a:solidFill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endParaRPr lang="en-IN" sz="2000" kern="1200" dirty="0">
            <a:solidFill>
              <a:srgbClr val="2C4E8C"/>
            </a:solidFill>
          </a:endParaRPr>
        </a:p>
      </dsp:txBody>
      <dsp:txXfrm>
        <a:off x="689474" y="595417"/>
        <a:ext cx="4373418" cy="38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821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809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763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816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287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604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82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452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852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77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384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15A9-E348-4D53-B241-25A0BD3BACBA}" type="datetimeFigureOut">
              <a:rPr lang="en-IN" smtClean="0"/>
              <a:t>05-06-2025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69BC-C91F-4482-83F9-44791CA310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543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mailto:ipprogram@icai.in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A708CA-99B0-4BE5-4889-9A13B812AC50}"/>
              </a:ext>
            </a:extLst>
          </p:cNvPr>
          <p:cNvSpPr/>
          <p:nvPr/>
        </p:nvSpPr>
        <p:spPr>
          <a:xfrm>
            <a:off x="448858" y="996675"/>
            <a:ext cx="11299797" cy="926754"/>
          </a:xfrm>
          <a:prstGeom prst="rect">
            <a:avLst/>
          </a:prstGeom>
          <a:solidFill>
            <a:srgbClr val="FFF3FC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02310" marR="371475" indent="-485140" algn="ctr">
              <a:lnSpc>
                <a:spcPts val="2830"/>
              </a:lnSpc>
              <a:spcBef>
                <a:spcPts val="2200"/>
              </a:spcBef>
            </a:pPr>
            <a:r>
              <a:rPr lang="en-US" sz="3200" b="1" spc="-150" dirty="0">
                <a:ln>
                  <a:solidFill>
                    <a:srgbClr val="FFE5F9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15</a:t>
            </a:r>
            <a:r>
              <a:rPr lang="en-US" sz="3200" b="1" spc="-150" baseline="30000" dirty="0">
                <a:ln>
                  <a:solidFill>
                    <a:srgbClr val="FFE5F9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</a:t>
            </a:r>
            <a:r>
              <a:rPr lang="en-US" sz="3200" b="1" spc="-150" dirty="0">
                <a:ln>
                  <a:solidFill>
                    <a:srgbClr val="FFE5F9"/>
                  </a:solidFill>
                </a:ln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BATCH - EXECUTIVE  DEVELOPMENT PROGRAM (For IPs)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EDD00A-9651-7554-F708-61078CF32E80}"/>
              </a:ext>
            </a:extLst>
          </p:cNvPr>
          <p:cNvSpPr/>
          <p:nvPr/>
        </p:nvSpPr>
        <p:spPr>
          <a:xfrm>
            <a:off x="762000" y="2049950"/>
            <a:ext cx="10741207" cy="1148530"/>
          </a:xfrm>
          <a:prstGeom prst="rect">
            <a:avLst/>
          </a:prstGeom>
          <a:solidFill>
            <a:srgbClr val="D6F2F8">
              <a:alpha val="86000"/>
            </a:srgb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pc="3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MASTERING </a:t>
            </a:r>
          </a:p>
          <a:p>
            <a:pPr algn="ctr"/>
            <a:r>
              <a:rPr lang="en-US" sz="3600" b="1" spc="3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“AVOIDANCE/PUFE FORENSICS UNDER IBC”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ADC8774-16D1-5C3D-F49C-7E265582545D}"/>
              </a:ext>
            </a:extLst>
          </p:cNvPr>
          <p:cNvSpPr/>
          <p:nvPr/>
        </p:nvSpPr>
        <p:spPr>
          <a:xfrm>
            <a:off x="4809786" y="3622393"/>
            <a:ext cx="3156577" cy="875749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65000">
                <a:schemeClr val="accent1">
                  <a:lumMod val="9000"/>
                  <a:lumOff val="91000"/>
                  <a:alpha val="33000"/>
                </a:schemeClr>
              </a:gs>
            </a:gsLst>
            <a:lin ang="5400000" scaled="1"/>
          </a:gradFill>
          <a:ln w="285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Duration: 18 Hours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(Over 3 days)</a:t>
            </a:r>
            <a:endParaRPr lang="en-IN" sz="2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IN" sz="2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6FF418-148D-AC2A-7997-6AB8F11A16A9}"/>
              </a:ext>
            </a:extLst>
          </p:cNvPr>
          <p:cNvSpPr/>
          <p:nvPr/>
        </p:nvSpPr>
        <p:spPr>
          <a:xfrm>
            <a:off x="0" y="6088008"/>
            <a:ext cx="3405810" cy="6334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Contact:</a:t>
            </a:r>
            <a:r>
              <a:rPr lang="en-US" b="1" dirty="0">
                <a:solidFill>
                  <a:srgbClr val="2C4E8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>
                <a:solidFill>
                  <a:srgbClr val="2C4E8C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ipprogram@icai.in</a:t>
            </a:r>
            <a:endParaRPr lang="en-US" b="1" dirty="0">
              <a:solidFill>
                <a:srgbClr val="2C4E8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Ph: 91-8178995141</a:t>
            </a:r>
            <a:endParaRPr lang="en-IN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6C871B-7A3B-1A78-E16E-7E29EF027B97}"/>
              </a:ext>
            </a:extLst>
          </p:cNvPr>
          <p:cNvSpPr/>
          <p:nvPr/>
        </p:nvSpPr>
        <p:spPr>
          <a:xfrm>
            <a:off x="9349924" y="6066162"/>
            <a:ext cx="2709044" cy="6334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Visit us: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https://www.iiipicai.in/</a:t>
            </a:r>
            <a:endParaRPr lang="en-IN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F6E897-AFF5-BFBF-8BE1-53F00F123B30}"/>
              </a:ext>
            </a:extLst>
          </p:cNvPr>
          <p:cNvGrpSpPr/>
          <p:nvPr/>
        </p:nvGrpSpPr>
        <p:grpSpPr>
          <a:xfrm>
            <a:off x="8421329" y="3414252"/>
            <a:ext cx="3150760" cy="2432324"/>
            <a:chOff x="7895166" y="3580056"/>
            <a:chExt cx="3150760" cy="2432324"/>
          </a:xfrm>
          <a:solidFill>
            <a:srgbClr val="FFE699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1BB2D3E-DE20-60A6-FEDD-B13FE489F71E}"/>
                </a:ext>
              </a:extLst>
            </p:cNvPr>
            <p:cNvSpPr/>
            <p:nvPr/>
          </p:nvSpPr>
          <p:spPr>
            <a:xfrm>
              <a:off x="9594510" y="4863849"/>
              <a:ext cx="1451416" cy="1148531"/>
            </a:xfrm>
            <a:custGeom>
              <a:avLst/>
              <a:gdLst>
                <a:gd name="connsiteX0" fmla="*/ 0 w 1451416"/>
                <a:gd name="connsiteY0" fmla="*/ 637472 h 1274944"/>
                <a:gd name="connsiteX1" fmla="*/ 725708 w 1451416"/>
                <a:gd name="connsiteY1" fmla="*/ 0 h 1274944"/>
                <a:gd name="connsiteX2" fmla="*/ 1451416 w 1451416"/>
                <a:gd name="connsiteY2" fmla="*/ 637472 h 1274944"/>
                <a:gd name="connsiteX3" fmla="*/ 725708 w 1451416"/>
                <a:gd name="connsiteY3" fmla="*/ 1274944 h 1274944"/>
                <a:gd name="connsiteX4" fmla="*/ 0 w 1451416"/>
                <a:gd name="connsiteY4" fmla="*/ 637472 h 1274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1416" h="1274944">
                  <a:moveTo>
                    <a:pt x="0" y="637472"/>
                  </a:moveTo>
                  <a:cubicBezTo>
                    <a:pt x="0" y="285406"/>
                    <a:pt x="324911" y="0"/>
                    <a:pt x="725708" y="0"/>
                  </a:cubicBezTo>
                  <a:cubicBezTo>
                    <a:pt x="1126505" y="0"/>
                    <a:pt x="1451416" y="285406"/>
                    <a:pt x="1451416" y="637472"/>
                  </a:cubicBezTo>
                  <a:cubicBezTo>
                    <a:pt x="1451416" y="989538"/>
                    <a:pt x="1126505" y="1274944"/>
                    <a:pt x="725708" y="1274944"/>
                  </a:cubicBezTo>
                  <a:cubicBezTo>
                    <a:pt x="324911" y="1274944"/>
                    <a:pt x="0" y="989538"/>
                    <a:pt x="0" y="637472"/>
                  </a:cubicBezTo>
                  <a:close/>
                </a:path>
              </a:pathLst>
            </a:custGeom>
            <a:solidFill>
              <a:srgbClr val="D6F2F8"/>
            </a:solid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3042" tIns="207569" rIns="232350" bIns="20757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CPE: </a:t>
              </a:r>
              <a:br>
                <a:rPr lang="en-US" sz="20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en-US" sz="20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12 Hours</a:t>
              </a:r>
              <a:endParaRPr lang="en-IN" sz="2000" b="1" kern="120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AAEEB94-C413-5CD5-0C04-90B5529EA088}"/>
                </a:ext>
              </a:extLst>
            </p:cNvPr>
            <p:cNvSpPr/>
            <p:nvPr/>
          </p:nvSpPr>
          <p:spPr>
            <a:xfrm>
              <a:off x="7895166" y="3580056"/>
              <a:ext cx="2494184" cy="1274944"/>
            </a:xfrm>
            <a:custGeom>
              <a:avLst/>
              <a:gdLst>
                <a:gd name="connsiteX0" fmla="*/ 0 w 1614095"/>
                <a:gd name="connsiteY0" fmla="*/ 658451 h 1316902"/>
                <a:gd name="connsiteX1" fmla="*/ 807048 w 1614095"/>
                <a:gd name="connsiteY1" fmla="*/ 0 h 1316902"/>
                <a:gd name="connsiteX2" fmla="*/ 1614096 w 1614095"/>
                <a:gd name="connsiteY2" fmla="*/ 658451 h 1316902"/>
                <a:gd name="connsiteX3" fmla="*/ 807048 w 1614095"/>
                <a:gd name="connsiteY3" fmla="*/ 1316902 h 1316902"/>
                <a:gd name="connsiteX4" fmla="*/ 0 w 1614095"/>
                <a:gd name="connsiteY4" fmla="*/ 658451 h 1316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4095" h="1316902">
                  <a:moveTo>
                    <a:pt x="0" y="658451"/>
                  </a:moveTo>
                  <a:cubicBezTo>
                    <a:pt x="0" y="294799"/>
                    <a:pt x="361328" y="0"/>
                    <a:pt x="807048" y="0"/>
                  </a:cubicBezTo>
                  <a:cubicBezTo>
                    <a:pt x="1252768" y="0"/>
                    <a:pt x="1614096" y="294799"/>
                    <a:pt x="1614096" y="658451"/>
                  </a:cubicBezTo>
                  <a:cubicBezTo>
                    <a:pt x="1614096" y="1022103"/>
                    <a:pt x="1252768" y="1316902"/>
                    <a:pt x="807048" y="1316902"/>
                  </a:cubicBezTo>
                  <a:cubicBezTo>
                    <a:pt x="361328" y="1316902"/>
                    <a:pt x="0" y="1022103"/>
                    <a:pt x="0" y="658451"/>
                  </a:cubicBezTo>
                  <a:close/>
                </a:path>
              </a:pathLst>
            </a:custGeom>
            <a:grp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5930" tIns="213564" rIns="255930" bIns="213565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>
                  <a:latin typeface="Cambria" panose="02040503050406030204" pitchFamily="18" charset="0"/>
                  <a:ea typeface="Cambria" panose="02040503050406030204" pitchFamily="18" charset="0"/>
                </a:rPr>
                <a:t>Fee:</a:t>
              </a:r>
              <a:br>
                <a:rPr lang="en-US" sz="2000" b="1" kern="1200" dirty="0"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en-US" sz="2000" b="1" kern="1200" dirty="0">
                  <a:latin typeface="Cambria" panose="02040503050406030204" pitchFamily="18" charset="0"/>
                  <a:ea typeface="Cambria" panose="02040503050406030204" pitchFamily="18" charset="0"/>
                </a:rPr>
                <a:t>Rs.6000/- + GST</a:t>
              </a:r>
              <a:endParaRPr lang="en-IN" sz="2000" b="1" kern="120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EAF05D6-081F-8893-9140-01F1406F6F44}"/>
              </a:ext>
            </a:extLst>
          </p:cNvPr>
          <p:cNvSpPr/>
          <p:nvPr/>
        </p:nvSpPr>
        <p:spPr>
          <a:xfrm>
            <a:off x="2761958" y="4822723"/>
            <a:ext cx="3667933" cy="973394"/>
          </a:xfrm>
          <a:prstGeom prst="roundRect">
            <a:avLst/>
          </a:prstGeom>
          <a:solidFill>
            <a:srgbClr val="FFE699"/>
          </a:solidFill>
          <a:ln w="285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R="3175" algn="ctr">
              <a:lnSpc>
                <a:spcPct val="100000"/>
              </a:lnSpc>
            </a:pP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Last Date to Register</a:t>
            </a:r>
          </a:p>
          <a:p>
            <a:pPr marR="3175" algn="ctr">
              <a:lnSpc>
                <a:spcPct val="100000"/>
              </a:lnSpc>
            </a:pP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16</a:t>
            </a:r>
            <a:r>
              <a:rPr lang="en-US" sz="2000" b="1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June 2025</a:t>
            </a:r>
          </a:p>
          <a:p>
            <a:pPr marR="3175" algn="ctr"/>
            <a:r>
              <a:rPr lang="en-US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First Come First Serve Basis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106440A8-E851-0517-BAB4-C9CB3F609E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0593671"/>
              </p:ext>
            </p:extLst>
          </p:nvPr>
        </p:nvGraphicFramePr>
        <p:xfrm>
          <a:off x="3627606" y="6066161"/>
          <a:ext cx="5605940" cy="633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A811F7A-C6DB-13AD-3CE3-D9BBA458F87C}"/>
              </a:ext>
            </a:extLst>
          </p:cNvPr>
          <p:cNvSpPr/>
          <p:nvPr/>
        </p:nvSpPr>
        <p:spPr>
          <a:xfrm>
            <a:off x="221226" y="3622393"/>
            <a:ext cx="4309210" cy="875749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65000">
                <a:schemeClr val="accent1">
                  <a:lumMod val="9000"/>
                  <a:lumOff val="91000"/>
                  <a:alpha val="33000"/>
                </a:schemeClr>
              </a:gs>
            </a:gsLst>
            <a:lin ang="5400000" scaled="1"/>
          </a:gradFill>
          <a:ln w="285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None/>
            </a:pP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Dates:</a:t>
            </a:r>
            <a:b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17</a:t>
            </a:r>
            <a:r>
              <a:rPr lang="en-US" sz="2000" b="1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June–  19</a:t>
            </a:r>
            <a:r>
              <a:rPr lang="en-US" sz="2000" b="1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June</a:t>
            </a:r>
          </a:p>
          <a:p>
            <a:pPr lvl="0" algn="ctr">
              <a:buNone/>
            </a:pP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(2025)</a:t>
            </a:r>
            <a:endParaRPr lang="en-IN" sz="2000" dirty="0">
              <a:solidFill>
                <a:schemeClr val="tx1"/>
              </a:solidFill>
            </a:endParaRPr>
          </a:p>
        </p:txBody>
      </p:sp>
      <p:pic>
        <p:nvPicPr>
          <p:cNvPr id="20" name="Picture 2" descr="iiipicai">
            <a:extLst>
              <a:ext uri="{FF2B5EF4-FFF2-40B4-BE49-F238E27FC236}">
                <a16:creationId xmlns:a16="http://schemas.microsoft.com/office/drawing/2014/main" id="{86A291EC-C15F-72D6-8221-FDAC0794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10" y="77627"/>
            <a:ext cx="11878858" cy="792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389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</TotalTime>
  <Words>103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iiipi.cpe@icai.in</dc:creator>
  <cp:lastModifiedBy>ipprogram@icai.in</cp:lastModifiedBy>
  <cp:revision>57</cp:revision>
  <dcterms:created xsi:type="dcterms:W3CDTF">2022-01-17T12:11:41Z</dcterms:created>
  <dcterms:modified xsi:type="dcterms:W3CDTF">2025-06-05T06:38:05Z</dcterms:modified>
</cp:coreProperties>
</file>